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 id="2147483786" r:id="rId2"/>
  </p:sldMasterIdLst>
  <p:sldIdLst>
    <p:sldId id="256" r:id="rId3"/>
    <p:sldId id="270" r:id="rId4"/>
    <p:sldId id="269" r:id="rId5"/>
    <p:sldId id="267" r:id="rId6"/>
    <p:sldId id="268" r:id="rId7"/>
    <p:sldId id="264" r:id="rId8"/>
    <p:sldId id="266" r:id="rId9"/>
    <p:sldId id="271" r:id="rId10"/>
    <p:sldId id="273" r:id="rId11"/>
    <p:sldId id="274" r:id="rId12"/>
    <p:sldId id="278" r:id="rId13"/>
    <p:sldId id="275" r:id="rId14"/>
    <p:sldId id="277" r:id="rId15"/>
    <p:sldId id="276" r:id="rId16"/>
    <p:sldId id="279" r:id="rId17"/>
    <p:sldId id="280" r:id="rId18"/>
    <p:sldId id="281" r:id="rId19"/>
    <p:sldId id="282" r:id="rId20"/>
    <p:sldId id="286" r:id="rId21"/>
    <p:sldId id="283" r:id="rId22"/>
    <p:sldId id="284" r:id="rId23"/>
    <p:sldId id="287" r:id="rId24"/>
    <p:sldId id="285" r:id="rId25"/>
    <p:sldId id="288" r:id="rId26"/>
    <p:sldId id="289" r:id="rId27"/>
    <p:sldId id="290" r:id="rId28"/>
    <p:sldId id="291" r:id="rId29"/>
    <p:sldId id="292" r:id="rId30"/>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47" autoAdjust="0"/>
    <p:restoredTop sz="94660"/>
  </p:normalViewPr>
  <p:slideViewPr>
    <p:cSldViewPr snapToGrid="0">
      <p:cViewPr varScale="1">
        <p:scale>
          <a:sx n="69" d="100"/>
          <a:sy n="69" d="100"/>
        </p:scale>
        <p:origin x="774"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ru-RU" smtClean="0"/>
              <a:t>Образец заголовка</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E40AB75C-EF16-4D1B-9B09-1AA67EFCBFEC}" type="datetimeFigureOut">
              <a:rPr lang="ru-RU" smtClean="0"/>
              <a:t>13.11.2019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FA74FA8-0E3C-4905-80D6-538FAE2B69BE}" type="slidenum">
              <a:rPr lang="ru-RU" smtClean="0"/>
              <a:t>‹#›</a:t>
            </a:fld>
            <a:endParaRPr lang="ru-RU"/>
          </a:p>
        </p:txBody>
      </p:sp>
    </p:spTree>
    <p:extLst>
      <p:ext uri="{BB962C8B-B14F-4D97-AF65-F5344CB8AC3E}">
        <p14:creationId xmlns:p14="http://schemas.microsoft.com/office/powerpoint/2010/main" val="34072934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E40AB75C-EF16-4D1B-9B09-1AA67EFCBFEC}" type="datetimeFigureOut">
              <a:rPr lang="ru-RU" smtClean="0"/>
              <a:t>13.11.2019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FA74FA8-0E3C-4905-80D6-538FAE2B69BE}" type="slidenum">
              <a:rPr lang="ru-RU" smtClean="0"/>
              <a:t>‹#›</a:t>
            </a:fld>
            <a:endParaRPr lang="ru-RU"/>
          </a:p>
        </p:txBody>
      </p:sp>
    </p:spTree>
    <p:extLst>
      <p:ext uri="{BB962C8B-B14F-4D97-AF65-F5344CB8AC3E}">
        <p14:creationId xmlns:p14="http://schemas.microsoft.com/office/powerpoint/2010/main" val="42443801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0362"/>
            <a:ext cx="2628900" cy="5811838"/>
          </a:xfrm>
        </p:spPr>
        <p:txBody>
          <a:bodyPr vert="eaVert"/>
          <a:lstStyle/>
          <a:p>
            <a:r>
              <a:rPr lang="ru-RU" smtClean="0"/>
              <a:t>Образец заголовка</a:t>
            </a:r>
            <a:endParaRPr lang="en-US"/>
          </a:p>
        </p:txBody>
      </p:sp>
      <p:sp>
        <p:nvSpPr>
          <p:cNvPr id="3" name="Vertical Text Placeholder 2"/>
          <p:cNvSpPr>
            <a:spLocks noGrp="1"/>
          </p:cNvSpPr>
          <p:nvPr>
            <p:ph type="body" orient="vert" idx="1"/>
          </p:nvPr>
        </p:nvSpPr>
        <p:spPr>
          <a:xfrm>
            <a:off x="838200" y="360362"/>
            <a:ext cx="7734300" cy="581183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E40AB75C-EF16-4D1B-9B09-1AA67EFCBFEC}" type="datetimeFigureOut">
              <a:rPr lang="ru-RU" smtClean="0"/>
              <a:t>13.11.2019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FA74FA8-0E3C-4905-80D6-538FAE2B69BE}" type="slidenum">
              <a:rPr lang="ru-RU" smtClean="0"/>
              <a:t>‹#›</a:t>
            </a:fld>
            <a:endParaRPr lang="ru-RU"/>
          </a:p>
        </p:txBody>
      </p:sp>
    </p:spTree>
    <p:extLst>
      <p:ext uri="{BB962C8B-B14F-4D97-AF65-F5344CB8AC3E}">
        <p14:creationId xmlns:p14="http://schemas.microsoft.com/office/powerpoint/2010/main" val="25376261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7983232" y="5037663"/>
            <a:ext cx="897467" cy="279400"/>
          </a:xfrm>
        </p:spPr>
        <p:txBody>
          <a:bodyPr/>
          <a:lstStyle/>
          <a:p>
            <a:fld id="{E40AB75C-EF16-4D1B-9B09-1AA67EFCBFEC}" type="datetimeFigureOut">
              <a:rPr lang="ru-RU" smtClean="0"/>
              <a:t>13.11.2019</a:t>
            </a:fld>
            <a:endParaRPr lang="ru-RU"/>
          </a:p>
        </p:txBody>
      </p:sp>
      <p:sp>
        <p:nvSpPr>
          <p:cNvPr id="5" name="Footer Placeholder 4"/>
          <p:cNvSpPr>
            <a:spLocks noGrp="1"/>
          </p:cNvSpPr>
          <p:nvPr>
            <p:ph type="ftr" sz="quarter" idx="11"/>
          </p:nvPr>
        </p:nvSpPr>
        <p:spPr>
          <a:xfrm>
            <a:off x="2692397" y="5037663"/>
            <a:ext cx="5214635" cy="279400"/>
          </a:xfrm>
        </p:spPr>
        <p:txBody>
          <a:bodyPr/>
          <a:lstStyle/>
          <a:p>
            <a:endParaRPr lang="ru-RU"/>
          </a:p>
        </p:txBody>
      </p:sp>
      <p:sp>
        <p:nvSpPr>
          <p:cNvPr id="6" name="Slide Number Placeholder 5"/>
          <p:cNvSpPr>
            <a:spLocks noGrp="1"/>
          </p:cNvSpPr>
          <p:nvPr>
            <p:ph type="sldNum" sz="quarter" idx="12"/>
          </p:nvPr>
        </p:nvSpPr>
        <p:spPr>
          <a:xfrm>
            <a:off x="8956900" y="5037663"/>
            <a:ext cx="551167" cy="279400"/>
          </a:xfrm>
        </p:spPr>
        <p:txBody>
          <a:bodyPr/>
          <a:lstStyle/>
          <a:p>
            <a:fld id="{5FA74FA8-0E3C-4905-80D6-538FAE2B69BE}" type="slidenum">
              <a:rPr lang="ru-RU" smtClean="0"/>
              <a:t>‹#›</a:t>
            </a:fld>
            <a:endParaRPr lang="ru-RU"/>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110447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E40AB75C-EF16-4D1B-9B09-1AA67EFCBFEC}" type="datetimeFigureOut">
              <a:rPr lang="ru-RU" smtClean="0"/>
              <a:t>13.11.2019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FA74FA8-0E3C-4905-80D6-538FAE2B69BE}" type="slidenum">
              <a:rPr lang="ru-RU" smtClean="0"/>
              <a:t>‹#›</a:t>
            </a:fld>
            <a:endParaRPr lang="ru-RU"/>
          </a:p>
        </p:txBody>
      </p:sp>
    </p:spTree>
    <p:extLst>
      <p:ext uri="{BB962C8B-B14F-4D97-AF65-F5344CB8AC3E}">
        <p14:creationId xmlns:p14="http://schemas.microsoft.com/office/powerpoint/2010/main" val="13725956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E40AB75C-EF16-4D1B-9B09-1AA67EFCBFEC}" type="datetimeFigureOut">
              <a:rPr lang="ru-RU" smtClean="0"/>
              <a:t>13.11.2019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FA74FA8-0E3C-4905-80D6-538FAE2B69BE}" type="slidenum">
              <a:rPr lang="ru-RU" smtClean="0"/>
              <a:t>‹#›</a:t>
            </a:fld>
            <a:endParaRPr lang="ru-RU"/>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343410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E40AB75C-EF16-4D1B-9B09-1AA67EFCBFEC}" type="datetimeFigureOut">
              <a:rPr lang="ru-RU" smtClean="0"/>
              <a:t>13.11.2019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FA74FA8-0E3C-4905-80D6-538FAE2B69BE}" type="slidenum">
              <a:rPr lang="ru-RU" smtClean="0"/>
              <a:t>‹#›</a:t>
            </a:fld>
            <a:endParaRPr lang="ru-RU"/>
          </a:p>
        </p:txBody>
      </p:sp>
    </p:spTree>
    <p:extLst>
      <p:ext uri="{BB962C8B-B14F-4D97-AF65-F5344CB8AC3E}">
        <p14:creationId xmlns:p14="http://schemas.microsoft.com/office/powerpoint/2010/main" val="3365272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E40AB75C-EF16-4D1B-9B09-1AA67EFCBFEC}" type="datetimeFigureOut">
              <a:rPr lang="ru-RU" smtClean="0"/>
              <a:t>13.11.2019</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5FA74FA8-0E3C-4905-80D6-538FAE2B69BE}" type="slidenum">
              <a:rPr lang="ru-RU" smtClean="0"/>
              <a:t>‹#›</a:t>
            </a:fld>
            <a:endParaRPr lang="ru-RU"/>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831763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E40AB75C-EF16-4D1B-9B09-1AA67EFCBFEC}" type="datetimeFigureOut">
              <a:rPr lang="ru-RU" smtClean="0"/>
              <a:t>13.11.2019</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5FA74FA8-0E3C-4905-80D6-538FAE2B69BE}" type="slidenum">
              <a:rPr lang="ru-RU" smtClean="0"/>
              <a:t>‹#›</a:t>
            </a:fld>
            <a:endParaRPr lang="ru-RU"/>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199363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0AB75C-EF16-4D1B-9B09-1AA67EFCBFEC}" type="datetimeFigureOut">
              <a:rPr lang="ru-RU" smtClean="0"/>
              <a:t>13.11.2019</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5FA74FA8-0E3C-4905-80D6-538FAE2B69BE}" type="slidenum">
              <a:rPr lang="ru-RU" smtClean="0"/>
              <a:t>‹#›</a:t>
            </a:fld>
            <a:endParaRPr lang="ru-RU"/>
          </a:p>
        </p:txBody>
      </p:sp>
    </p:spTree>
    <p:extLst>
      <p:ext uri="{BB962C8B-B14F-4D97-AF65-F5344CB8AC3E}">
        <p14:creationId xmlns:p14="http://schemas.microsoft.com/office/powerpoint/2010/main" val="8907861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E40AB75C-EF16-4D1B-9B09-1AA67EFCBFEC}" type="datetimeFigureOut">
              <a:rPr lang="ru-RU" smtClean="0"/>
              <a:t>13.11.2019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FA74FA8-0E3C-4905-80D6-538FAE2B69BE}" type="slidenum">
              <a:rPr lang="ru-RU" smtClean="0"/>
              <a:t>‹#›</a:t>
            </a:fld>
            <a:endParaRPr lang="ru-RU"/>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582574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E40AB75C-EF16-4D1B-9B09-1AA67EFCBFEC}" type="datetimeFigureOut">
              <a:rPr lang="ru-RU" smtClean="0"/>
              <a:t>13.11.2019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FA74FA8-0E3C-4905-80D6-538FAE2B69BE}" type="slidenum">
              <a:rPr lang="ru-RU" smtClean="0"/>
              <a:t>‹#›</a:t>
            </a:fld>
            <a:endParaRPr lang="ru-RU"/>
          </a:p>
        </p:txBody>
      </p:sp>
    </p:spTree>
    <p:extLst>
      <p:ext uri="{BB962C8B-B14F-4D97-AF65-F5344CB8AC3E}">
        <p14:creationId xmlns:p14="http://schemas.microsoft.com/office/powerpoint/2010/main" val="23225500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ru-RU" smtClean="0"/>
              <a:t>Образец заголовка</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E40AB75C-EF16-4D1B-9B09-1AA67EFCBFEC}" type="datetimeFigureOut">
              <a:rPr lang="ru-RU" smtClean="0"/>
              <a:t>13.11.2019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FA74FA8-0E3C-4905-80D6-538FAE2B69BE}" type="slidenum">
              <a:rPr lang="ru-RU" smtClean="0"/>
              <a:t>‹#›</a:t>
            </a:fld>
            <a:endParaRPr lang="ru-RU"/>
          </a:p>
        </p:txBody>
      </p:sp>
    </p:spTree>
    <p:extLst>
      <p:ext uri="{BB962C8B-B14F-4D97-AF65-F5344CB8AC3E}">
        <p14:creationId xmlns:p14="http://schemas.microsoft.com/office/powerpoint/2010/main" val="9778334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E40AB75C-EF16-4D1B-9B09-1AA67EFCBFEC}" type="datetimeFigureOut">
              <a:rPr lang="ru-RU" smtClean="0"/>
              <a:t>13.11.2019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FA74FA8-0E3C-4905-80D6-538FAE2B69BE}" type="slidenum">
              <a:rPr lang="ru-RU" smtClean="0"/>
              <a:t>‹#›</a:t>
            </a:fld>
            <a:endParaRPr lang="ru-RU"/>
          </a:p>
        </p:txBody>
      </p:sp>
    </p:spTree>
    <p:extLst>
      <p:ext uri="{BB962C8B-B14F-4D97-AF65-F5344CB8AC3E}">
        <p14:creationId xmlns:p14="http://schemas.microsoft.com/office/powerpoint/2010/main" val="40797337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E40AB75C-EF16-4D1B-9B09-1AA67EFCBFEC}" type="datetimeFigureOut">
              <a:rPr lang="ru-RU" smtClean="0"/>
              <a:t>13.11.2019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FA74FA8-0E3C-4905-80D6-538FAE2B69BE}" type="slidenum">
              <a:rPr lang="ru-RU" smtClean="0"/>
              <a:t>‹#›</a:t>
            </a:fld>
            <a:endParaRPr lang="ru-RU"/>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599849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E40AB75C-EF16-4D1B-9B09-1AA67EFCBFEC}" type="datetimeFigureOut">
              <a:rPr lang="ru-RU" smtClean="0"/>
              <a:t>13.11.2019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FA74FA8-0E3C-4905-80D6-538FAE2B69BE}" type="slidenum">
              <a:rPr lang="ru-RU" smtClean="0"/>
              <a:t>‹#›</a:t>
            </a:fld>
            <a:endParaRPr lang="ru-RU"/>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051807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E40AB75C-EF16-4D1B-9B09-1AA67EFCBFEC}" type="datetimeFigureOut">
              <a:rPr lang="ru-RU" smtClean="0"/>
              <a:t>13.11.2019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FA74FA8-0E3C-4905-80D6-538FAE2B69BE}" type="slidenum">
              <a:rPr lang="ru-RU" smtClean="0"/>
              <a:t>‹#›</a:t>
            </a:fld>
            <a:endParaRPr lang="ru-RU"/>
          </a:p>
        </p:txBody>
      </p:sp>
    </p:spTree>
    <p:extLst>
      <p:ext uri="{BB962C8B-B14F-4D97-AF65-F5344CB8AC3E}">
        <p14:creationId xmlns:p14="http://schemas.microsoft.com/office/powerpoint/2010/main" val="31749589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ru-RU" smtClean="0"/>
              <a:t>Образец заголовка</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E40AB75C-EF16-4D1B-9B09-1AA67EFCBFEC}" type="datetimeFigureOut">
              <a:rPr lang="ru-RU" smtClean="0"/>
              <a:t>13.11.2019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FA74FA8-0E3C-4905-80D6-538FAE2B69BE}" type="slidenum">
              <a:rPr lang="ru-RU" smtClean="0"/>
              <a:t>‹#›</a:t>
            </a:fld>
            <a:endParaRPr lang="ru-RU"/>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134916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ru-RU" smtClean="0"/>
              <a:t>Образец заголовка</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E40AB75C-EF16-4D1B-9B09-1AA67EFCBFEC}" type="datetimeFigureOut">
              <a:rPr lang="ru-RU" smtClean="0"/>
              <a:t>13.11.2019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FA74FA8-0E3C-4905-80D6-538FAE2B69BE}" type="slidenum">
              <a:rPr lang="ru-RU" smtClean="0"/>
              <a:t>‹#›</a:t>
            </a:fld>
            <a:endParaRPr lang="ru-RU"/>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751764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E40AB75C-EF16-4D1B-9B09-1AA67EFCBFEC}" type="datetimeFigureOut">
              <a:rPr lang="ru-RU" smtClean="0"/>
              <a:t>13.11.2019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FA74FA8-0E3C-4905-80D6-538FAE2B69BE}" type="slidenum">
              <a:rPr lang="ru-RU" smtClean="0"/>
              <a:t>‹#›</a:t>
            </a:fld>
            <a:endParaRPr lang="ru-RU"/>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671314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E40AB75C-EF16-4D1B-9B09-1AA67EFCBFEC}" type="datetimeFigureOut">
              <a:rPr lang="ru-RU" smtClean="0"/>
              <a:t>13.11.2019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FA74FA8-0E3C-4905-80D6-538FAE2B69BE}" type="slidenum">
              <a:rPr lang="ru-RU" smtClean="0"/>
              <a:t>‹#›</a:t>
            </a:fld>
            <a:endParaRPr lang="ru-RU"/>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429857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lang="ru-RU" smtClean="0"/>
              <a:t>Образец заголовка</a:t>
            </a:r>
            <a:endParaRPr lang="en-US" dirty="0"/>
          </a:p>
        </p:txBody>
      </p:sp>
      <p:sp>
        <p:nvSpPr>
          <p:cNvPr id="3" name="Text Placeholder 2"/>
          <p:cNvSpPr>
            <a:spLocks noGrp="1"/>
          </p:cNvSpPr>
          <p:nvPr>
            <p:ph type="body" idx="1"/>
          </p:nvPr>
        </p:nvSpPr>
        <p:spPr>
          <a:xfrm>
            <a:off x="831850" y="4552633"/>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E40AB75C-EF16-4D1B-9B09-1AA67EFCBFEC}" type="datetimeFigureOut">
              <a:rPr lang="ru-RU" smtClean="0"/>
              <a:t>13.11.2019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FA74FA8-0E3C-4905-80D6-538FAE2B69BE}" type="slidenum">
              <a:rPr lang="ru-RU" smtClean="0"/>
              <a:t>‹#›</a:t>
            </a:fld>
            <a:endParaRPr lang="ru-RU"/>
          </a:p>
        </p:txBody>
      </p:sp>
    </p:spTree>
    <p:extLst>
      <p:ext uri="{BB962C8B-B14F-4D97-AF65-F5344CB8AC3E}">
        <p14:creationId xmlns:p14="http://schemas.microsoft.com/office/powerpoint/2010/main" val="30547578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845127" y="1828800"/>
            <a:ext cx="5181600" cy="435133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172200" y="1828800"/>
            <a:ext cx="5181600" cy="435133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E40AB75C-EF16-4D1B-9B09-1AA67EFCBFEC}" type="datetimeFigureOut">
              <a:rPr lang="ru-RU" smtClean="0"/>
              <a:t>13.11.2019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FA74FA8-0E3C-4905-80D6-538FAE2B69BE}" type="slidenum">
              <a:rPr lang="ru-RU" smtClean="0"/>
              <a:t>‹#›</a:t>
            </a:fld>
            <a:endParaRPr lang="ru-RU"/>
          </a:p>
        </p:txBody>
      </p:sp>
    </p:spTree>
    <p:extLst>
      <p:ext uri="{BB962C8B-B14F-4D97-AF65-F5344CB8AC3E}">
        <p14:creationId xmlns:p14="http://schemas.microsoft.com/office/powerpoint/2010/main" val="26286187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0"/>
            <a:ext cx="515620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845127" y="2507550"/>
            <a:ext cx="5156200" cy="36805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172200" y="1681851"/>
            <a:ext cx="5181601"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172200" y="2507550"/>
            <a:ext cx="5181601" cy="36805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Date Placeholder 6"/>
          <p:cNvSpPr>
            <a:spLocks noGrp="1"/>
          </p:cNvSpPr>
          <p:nvPr>
            <p:ph type="dt" sz="half" idx="10"/>
          </p:nvPr>
        </p:nvSpPr>
        <p:spPr/>
        <p:txBody>
          <a:bodyPr/>
          <a:lstStyle/>
          <a:p>
            <a:fld id="{E40AB75C-EF16-4D1B-9B09-1AA67EFCBFEC}" type="datetimeFigureOut">
              <a:rPr lang="ru-RU" smtClean="0"/>
              <a:t>13.11.2019</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5FA74FA8-0E3C-4905-80D6-538FAE2B69BE}" type="slidenum">
              <a:rPr lang="ru-RU" smtClean="0"/>
              <a:t>‹#›</a:t>
            </a:fld>
            <a:endParaRPr lang="ru-RU"/>
          </a:p>
        </p:txBody>
      </p:sp>
      <p:sp>
        <p:nvSpPr>
          <p:cNvPr id="10" name="Title 9"/>
          <p:cNvSpPr>
            <a:spLocks noGrp="1"/>
          </p:cNvSpPr>
          <p:nvPr>
            <p:ph type="title"/>
          </p:nvPr>
        </p:nvSpPr>
        <p:spPr/>
        <p:txBody>
          <a:bodyPr/>
          <a:lstStyle/>
          <a:p>
            <a:r>
              <a:rPr lang="ru-RU" smtClean="0"/>
              <a:t>Образец заголовка</a:t>
            </a:r>
            <a:endParaRPr lang="en-US" dirty="0"/>
          </a:p>
        </p:txBody>
      </p:sp>
    </p:spTree>
    <p:extLst>
      <p:ext uri="{BB962C8B-B14F-4D97-AF65-F5344CB8AC3E}">
        <p14:creationId xmlns:p14="http://schemas.microsoft.com/office/powerpoint/2010/main" val="10761658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Только заголовок">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40AB75C-EF16-4D1B-9B09-1AA67EFCBFEC}" type="datetimeFigureOut">
              <a:rPr lang="ru-RU" smtClean="0"/>
              <a:t>13.11.2019</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5FA74FA8-0E3C-4905-80D6-538FAE2B69BE}" type="slidenum">
              <a:rPr lang="ru-RU" smtClean="0"/>
              <a:t>‹#›</a:t>
            </a:fld>
            <a:endParaRPr lang="ru-RU"/>
          </a:p>
        </p:txBody>
      </p:sp>
      <p:sp>
        <p:nvSpPr>
          <p:cNvPr id="6" name="Title 5"/>
          <p:cNvSpPr>
            <a:spLocks noGrp="1"/>
          </p:cNvSpPr>
          <p:nvPr>
            <p:ph type="title"/>
          </p:nvPr>
        </p:nvSpPr>
        <p:spPr/>
        <p:txBody>
          <a:bodyPr/>
          <a:lstStyle/>
          <a:p>
            <a:r>
              <a:rPr lang="ru-RU" smtClean="0"/>
              <a:t>Образец заголовка</a:t>
            </a:r>
            <a:endParaRPr lang="en-US"/>
          </a:p>
        </p:txBody>
      </p:sp>
    </p:spTree>
    <p:extLst>
      <p:ext uri="{BB962C8B-B14F-4D97-AF65-F5344CB8AC3E}">
        <p14:creationId xmlns:p14="http://schemas.microsoft.com/office/powerpoint/2010/main" val="29850821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0AB75C-EF16-4D1B-9B09-1AA67EFCBFEC}" type="datetimeFigureOut">
              <a:rPr lang="ru-RU" smtClean="0"/>
              <a:t>13.11.2019</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5FA74FA8-0E3C-4905-80D6-538FAE2B69BE}" type="slidenum">
              <a:rPr lang="ru-RU" smtClean="0"/>
              <a:t>‹#›</a:t>
            </a:fld>
            <a:endParaRPr lang="ru-RU"/>
          </a:p>
        </p:txBody>
      </p:sp>
    </p:spTree>
    <p:extLst>
      <p:ext uri="{BB962C8B-B14F-4D97-AF65-F5344CB8AC3E}">
        <p14:creationId xmlns:p14="http://schemas.microsoft.com/office/powerpoint/2010/main" val="29561855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ru-RU" smtClean="0"/>
              <a:t>Образец заголовка</a:t>
            </a:r>
            <a:endParaRPr lang="en-US" dirty="0"/>
          </a:p>
        </p:txBody>
      </p:sp>
      <p:sp>
        <p:nvSpPr>
          <p:cNvPr id="3" name="Content Placeholder 2"/>
          <p:cNvSpPr>
            <a:spLocks noGrp="1"/>
          </p:cNvSpPr>
          <p:nvPr>
            <p:ph idx="1"/>
          </p:nvPr>
        </p:nvSpPr>
        <p:spPr>
          <a:xfrm>
            <a:off x="5181600" y="990600"/>
            <a:ext cx="617220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E40AB75C-EF16-4D1B-9B09-1AA67EFCBFEC}" type="datetimeFigureOut">
              <a:rPr lang="ru-RU" smtClean="0"/>
              <a:t>13.11.2019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FA74FA8-0E3C-4905-80D6-538FAE2B69BE}" type="slidenum">
              <a:rPr lang="ru-RU" smtClean="0"/>
              <a:t>‹#›</a:t>
            </a:fld>
            <a:endParaRPr lang="ru-RU"/>
          </a:p>
        </p:txBody>
      </p:sp>
    </p:spTree>
    <p:extLst>
      <p:ext uri="{BB962C8B-B14F-4D97-AF65-F5344CB8AC3E}">
        <p14:creationId xmlns:p14="http://schemas.microsoft.com/office/powerpoint/2010/main" val="25249117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ru-RU" smtClean="0"/>
              <a:t>Образец заголовка</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E40AB75C-EF16-4D1B-9B09-1AA67EFCBFEC}" type="datetimeFigureOut">
              <a:rPr lang="ru-RU" smtClean="0"/>
              <a:t>13.11.2019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FA74FA8-0E3C-4905-80D6-538FAE2B69BE}" type="slidenum">
              <a:rPr lang="ru-RU" smtClean="0"/>
              <a:t>‹#›</a:t>
            </a:fld>
            <a:endParaRPr lang="ru-RU"/>
          </a:p>
        </p:txBody>
      </p:sp>
    </p:spTree>
    <p:extLst>
      <p:ext uri="{BB962C8B-B14F-4D97-AF65-F5344CB8AC3E}">
        <p14:creationId xmlns:p14="http://schemas.microsoft.com/office/powerpoint/2010/main" val="14524127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3.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845127" y="1828800"/>
            <a:ext cx="10515600" cy="4351337"/>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E40AB75C-EF16-4D1B-9B09-1AA67EFCBFEC}" type="datetimeFigureOut">
              <a:rPr lang="ru-RU" smtClean="0"/>
              <a:t>13.11.2019</a:t>
            </a:fld>
            <a:endParaRPr lang="ru-R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endParaRPr lang="ru-RU"/>
          </a:p>
        </p:txBody>
      </p:sp>
      <p:sp>
        <p:nvSpPr>
          <p:cNvPr id="6" name="Slide Number Placeholder 5"/>
          <p:cNvSpPr>
            <a:spLocks noGrp="1"/>
          </p:cNvSpPr>
          <p:nvPr>
            <p:ph type="sldNum" sz="quarter" idx="4"/>
          </p:nvPr>
        </p:nvSpPr>
        <p:spPr>
          <a:xfrm>
            <a:off x="8617527"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5FA74FA8-0E3C-4905-80D6-538FAE2B69BE}" type="slidenum">
              <a:rPr lang="ru-RU" smtClean="0"/>
              <a:t>‹#›</a:t>
            </a:fld>
            <a:endParaRPr lang="ru-RU"/>
          </a:p>
        </p:txBody>
      </p:sp>
    </p:spTree>
    <p:extLst>
      <p:ext uri="{BB962C8B-B14F-4D97-AF65-F5344CB8AC3E}">
        <p14:creationId xmlns:p14="http://schemas.microsoft.com/office/powerpoint/2010/main" val="26002302"/>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40AB75C-EF16-4D1B-9B09-1AA67EFCBFEC}" type="datetimeFigureOut">
              <a:rPr lang="ru-RU" smtClean="0"/>
              <a:t>13.11.2019</a:t>
            </a:fld>
            <a:endParaRPr lang="ru-RU"/>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ru-RU"/>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FA74FA8-0E3C-4905-80D6-538FAE2B69BE}" type="slidenum">
              <a:rPr lang="ru-RU" smtClean="0"/>
              <a:t>‹#›</a:t>
            </a:fld>
            <a:endParaRPr lang="ru-RU"/>
          </a:p>
        </p:txBody>
      </p:sp>
    </p:spTree>
    <p:extLst>
      <p:ext uri="{BB962C8B-B14F-4D97-AF65-F5344CB8AC3E}">
        <p14:creationId xmlns:p14="http://schemas.microsoft.com/office/powerpoint/2010/main" val="166901556"/>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 id="2147483798" r:id="rId12"/>
    <p:sldLayoutId id="2147483799" r:id="rId13"/>
    <p:sldLayoutId id="2147483800" r:id="rId14"/>
    <p:sldLayoutId id="2147483801" r:id="rId15"/>
    <p:sldLayoutId id="2147483802" r:id="rId16"/>
    <p:sldLayoutId id="2147483803"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42384" y="588315"/>
            <a:ext cx="10954693" cy="5515356"/>
          </a:xfrm>
          <a:prstGeom prst="rect">
            <a:avLst/>
          </a:prstGeom>
        </p:spPr>
        <p:txBody>
          <a:bodyPr wrap="square">
            <a:spAutoFit/>
          </a:bodyPr>
          <a:lstStyle/>
          <a:p>
            <a:pPr algn="ctr">
              <a:lnSpc>
                <a:spcPct val="115000"/>
              </a:lnSpc>
              <a:spcAft>
                <a:spcPts val="0"/>
              </a:spcAft>
            </a:pPr>
            <a:r>
              <a:rPr lang="kk-KZ" sz="4000" b="1" dirty="0" smtClean="0">
                <a:latin typeface="Times New Roman" panose="02020603050405020304" pitchFamily="18" charset="0"/>
                <a:ea typeface="Calibri" panose="020F0502020204030204" pitchFamily="34" charset="0"/>
                <a:cs typeface="Times New Roman" panose="02020603050405020304" pitchFamily="18" charset="0"/>
              </a:rPr>
              <a:t>11 лекция </a:t>
            </a:r>
            <a:endParaRPr lang="ru-RU" sz="4000" b="1"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15000"/>
              </a:lnSpc>
              <a:spcAft>
                <a:spcPts val="0"/>
              </a:spcAft>
            </a:pPr>
            <a:r>
              <a:rPr lang="kk-KZ" sz="4000" b="1" dirty="0">
                <a:latin typeface="Times New Roman" panose="02020603050405020304" pitchFamily="18" charset="0"/>
                <a:ea typeface="Calibri" panose="020F0502020204030204" pitchFamily="34" charset="0"/>
                <a:cs typeface="Times New Roman" panose="02020603050405020304" pitchFamily="18" charset="0"/>
              </a:rPr>
              <a:t>Тақырып: Топографиялық картаның шартты белгілері.  </a:t>
            </a:r>
            <a:endParaRPr lang="kk-KZ" sz="4000" b="1" dirty="0" smtClean="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0"/>
              </a:spcAft>
            </a:pPr>
            <a:r>
              <a:rPr lang="kk-KZ" sz="3200" i="1" dirty="0" smtClean="0">
                <a:effectLst/>
                <a:latin typeface="Times New Roman" panose="02020603050405020304" pitchFamily="18" charset="0"/>
                <a:ea typeface="Calibri" panose="020F0502020204030204" pitchFamily="34" charset="0"/>
                <a:cs typeface="Times New Roman" panose="02020603050405020304" pitchFamily="18" charset="0"/>
              </a:rPr>
              <a:t>Дәріс жоспары: </a:t>
            </a:r>
            <a:endParaRPr lang="ru-RU" sz="3200" i="1"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0"/>
              </a:spcAft>
            </a:pPr>
            <a:r>
              <a:rPr lang="kk-KZ" sz="3200" i="1" dirty="0">
                <a:latin typeface="Times New Roman" panose="02020603050405020304" pitchFamily="18" charset="0"/>
                <a:ea typeface="Calibri" panose="020F0502020204030204" pitchFamily="34" charset="0"/>
                <a:cs typeface="Times New Roman" panose="02020603050405020304" pitchFamily="18" charset="0"/>
              </a:rPr>
              <a:t>1. Топографиялық картаның шартты белгілер туралы жалпы түсінік. </a:t>
            </a:r>
            <a:endParaRPr lang="ru-RU" sz="3200" i="1" dirty="0" smtClean="0">
              <a:effectLst/>
              <a:latin typeface="Times New Roman" panose="02020603050405020304" pitchFamily="18" charset="0"/>
              <a:ea typeface="Calibri" panose="020F0502020204030204" pitchFamily="34" charset="0"/>
              <a:cs typeface="Times New Roman" panose="02020603050405020304" pitchFamily="18" charset="0"/>
            </a:endParaRPr>
          </a:p>
          <a:p>
            <a:r>
              <a:rPr lang="kk-KZ" sz="3200" i="1" dirty="0">
                <a:latin typeface="Times New Roman" panose="02020603050405020304" pitchFamily="18" charset="0"/>
                <a:ea typeface="Calibri" panose="020F0502020204030204" pitchFamily="34" charset="0"/>
                <a:cs typeface="Times New Roman" panose="02020603050405020304" pitchFamily="18" charset="0"/>
              </a:rPr>
              <a:t>2. Картографиялық генерализация туралы түсінік</a:t>
            </a:r>
            <a:r>
              <a:rPr lang="kk-KZ" sz="2400" dirty="0" smtClean="0">
                <a:latin typeface="Times New Roman" panose="02020603050405020304" pitchFamily="18" charset="0"/>
                <a:ea typeface="Calibri" panose="020F0502020204030204" pitchFamily="34" charset="0"/>
                <a:cs typeface="Times New Roman" panose="02020603050405020304" pitchFamily="18" charset="0"/>
              </a:rPr>
              <a:t>.</a:t>
            </a:r>
          </a:p>
          <a:p>
            <a:endParaRPr lang="kk-KZ" sz="2400" dirty="0">
              <a:latin typeface="Times New Roman" panose="02020603050405020304" pitchFamily="18" charset="0"/>
              <a:cs typeface="Times New Roman" panose="02020603050405020304" pitchFamily="18" charset="0"/>
            </a:endParaRPr>
          </a:p>
          <a:p>
            <a:r>
              <a:rPr lang="kk-KZ" sz="2400" smtClean="0">
                <a:solidFill>
                  <a:srgbClr val="FF0000"/>
                </a:solidFill>
                <a:latin typeface="Times New Roman" panose="02020603050405020304" pitchFamily="18" charset="0"/>
                <a:cs typeface="Times New Roman" panose="02020603050405020304" pitchFamily="18" charset="0"/>
              </a:rPr>
              <a:t>Лекция мақсаты</a:t>
            </a:r>
            <a:r>
              <a:rPr lang="kk-KZ" sz="2400" dirty="0" smtClean="0">
                <a:solidFill>
                  <a:srgbClr val="FF0000"/>
                </a:solidFill>
                <a:latin typeface="Times New Roman" panose="02020603050405020304" pitchFamily="18" charset="0"/>
                <a:cs typeface="Times New Roman" panose="02020603050405020304" pitchFamily="18" charset="0"/>
              </a:rPr>
              <a:t>: Топографиялық картаның мазмұнымен шартты белгілер арқылы танысу. </a:t>
            </a:r>
            <a:endParaRPr lang="ru-RU" sz="2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65654944"/>
      </p:ext>
    </p:extLst>
  </p:cSld>
  <p:clrMapOvr>
    <a:masterClrMapping/>
  </p:clrMapOvr>
  <p:transition spd="med">
    <p:pull/>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48553" y="815974"/>
            <a:ext cx="9741529" cy="5262979"/>
          </a:xfrm>
          <a:prstGeom prst="rect">
            <a:avLst/>
          </a:prstGeom>
        </p:spPr>
        <p:txBody>
          <a:bodyPr wrap="square">
            <a:spAutoFit/>
          </a:bodyPr>
          <a:lstStyle/>
          <a:p>
            <a:pPr algn="just">
              <a:lnSpc>
                <a:spcPct val="150000"/>
              </a:lnSpc>
              <a:spcAft>
                <a:spcPts val="0"/>
              </a:spcAft>
            </a:pPr>
            <a:r>
              <a:rPr lang="kk-KZ" sz="2800" dirty="0" smtClean="0">
                <a:latin typeface="Times New Roman" panose="02020603050405020304" pitchFamily="18" charset="0"/>
                <a:ea typeface="Calibri" panose="020F0502020204030204" pitchFamily="34" charset="0"/>
                <a:cs typeface="Times New Roman" panose="02020603050405020304" pitchFamily="18" charset="0"/>
              </a:rPr>
              <a:t>	Жергілікті </a:t>
            </a:r>
            <a:r>
              <a:rPr lang="kk-KZ" sz="2800" dirty="0">
                <a:latin typeface="Times New Roman" panose="02020603050405020304" pitchFamily="18" charset="0"/>
                <a:ea typeface="Calibri" panose="020F0502020204030204" pitchFamily="34" charset="0"/>
                <a:cs typeface="Times New Roman" panose="02020603050405020304" pitchFamily="18" charset="0"/>
              </a:rPr>
              <a:t>жердегі </a:t>
            </a:r>
            <a:r>
              <a:rPr lang="kk-KZ" sz="2800" dirty="0" smtClean="0">
                <a:latin typeface="Times New Roman" panose="02020603050405020304" pitchFamily="18" charset="0"/>
                <a:ea typeface="Calibri" panose="020F0502020204030204" pitchFamily="34" charset="0"/>
                <a:cs typeface="Times New Roman" panose="02020603050405020304" pitchFamily="18" charset="0"/>
              </a:rPr>
              <a:t>нысандар </a:t>
            </a:r>
            <a:r>
              <a:rPr lang="kk-KZ" sz="2800" dirty="0">
                <a:latin typeface="Times New Roman" panose="02020603050405020304" pitchFamily="18" charset="0"/>
                <a:ea typeface="Calibri" panose="020F0502020204030204" pitchFamily="34" charset="0"/>
                <a:cs typeface="Times New Roman" panose="02020603050405020304" pitchFamily="18" charset="0"/>
              </a:rPr>
              <a:t>картада </a:t>
            </a:r>
            <a:r>
              <a:rPr lang="kk-KZ" sz="2800" b="1" dirty="0">
                <a:latin typeface="Times New Roman" panose="02020603050405020304" pitchFamily="18" charset="0"/>
                <a:ea typeface="Calibri" panose="020F0502020204030204" pitchFamily="34" charset="0"/>
                <a:cs typeface="Times New Roman" panose="02020603050405020304" pitchFamily="18" charset="0"/>
              </a:rPr>
              <a:t>масштабты</a:t>
            </a:r>
            <a:r>
              <a:rPr lang="kk-KZ" sz="2800" dirty="0">
                <a:latin typeface="Times New Roman" panose="02020603050405020304" pitchFamily="18" charset="0"/>
                <a:ea typeface="Calibri" panose="020F0502020204030204" pitchFamily="34" charset="0"/>
                <a:cs typeface="Times New Roman" panose="02020603050405020304" pitchFamily="18" charset="0"/>
              </a:rPr>
              <a:t> немесе контурлы, </a:t>
            </a:r>
            <a:r>
              <a:rPr lang="kk-KZ" sz="2800" b="1" dirty="0">
                <a:latin typeface="Times New Roman" panose="02020603050405020304" pitchFamily="18" charset="0"/>
                <a:ea typeface="Calibri" panose="020F0502020204030204" pitchFamily="34" charset="0"/>
                <a:cs typeface="Times New Roman" panose="02020603050405020304" pitchFamily="18" charset="0"/>
              </a:rPr>
              <a:t>масштабтан тыс </a:t>
            </a:r>
            <a:r>
              <a:rPr lang="kk-KZ" sz="2800" dirty="0">
                <a:latin typeface="Times New Roman" panose="02020603050405020304" pitchFamily="18" charset="0"/>
                <a:ea typeface="Calibri" panose="020F0502020204030204" pitchFamily="34" charset="0"/>
                <a:cs typeface="Times New Roman" panose="02020603050405020304" pitchFamily="18" charset="0"/>
              </a:rPr>
              <a:t>және </a:t>
            </a:r>
            <a:r>
              <a:rPr lang="kk-KZ" sz="2800" b="1" dirty="0">
                <a:latin typeface="Times New Roman" panose="02020603050405020304" pitchFamily="18" charset="0"/>
                <a:ea typeface="Calibri" panose="020F0502020204030204" pitchFamily="34" charset="0"/>
                <a:cs typeface="Times New Roman" panose="02020603050405020304" pitchFamily="18" charset="0"/>
              </a:rPr>
              <a:t>сызықтық</a:t>
            </a:r>
            <a:r>
              <a:rPr lang="kk-KZ" sz="2800" dirty="0">
                <a:latin typeface="Times New Roman" panose="02020603050405020304" pitchFamily="18" charset="0"/>
                <a:ea typeface="Calibri" panose="020F0502020204030204" pitchFamily="34" charset="0"/>
                <a:cs typeface="Times New Roman" panose="02020603050405020304" pitchFamily="18" charset="0"/>
              </a:rPr>
              <a:t> белгілермен бейнеленеді. Масштабты шартты белгілерімен картаның масштабына сәйкес горизонтальдық көлемін көрсетуге болатын объектілер бейнеленеді. Масштабты шарты белгілері объекттің таралу шекарасын және оның сипаттын әр түрлі тәсілдерімен көрсетеді (бояу, әріпті-сандық, учаскенің шегінде түрлі белгілерді тепе-тең орналастыру т.с.с.).</a:t>
            </a:r>
            <a:endParaRPr lang="ru-RU"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71773090"/>
      </p:ext>
    </p:extLst>
  </p:cSld>
  <p:clrMapOvr>
    <a:masterClrMapping/>
  </p:clrMapOvr>
  <p:transition spd="slow">
    <p:cove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369522" y="2393102"/>
            <a:ext cx="4517678" cy="1325563"/>
          </a:xfrm>
        </p:spPr>
        <p:txBody>
          <a:bodyPr>
            <a:normAutofit/>
          </a:bodyPr>
          <a:lstStyle/>
          <a:p>
            <a:r>
              <a:rPr lang="kk-KZ" sz="2400" dirty="0" smtClean="0">
                <a:solidFill>
                  <a:srgbClr val="C00000"/>
                </a:solidFill>
                <a:latin typeface="Times New Roman" panose="02020603050405020304" pitchFamily="18" charset="0"/>
                <a:cs typeface="Times New Roman" panose="02020603050405020304" pitchFamily="18" charset="0"/>
              </a:rPr>
              <a:t>Масштабтан тыс, сызықтық және масштабты (контурлы) шартты белгілердің үлгілері. </a:t>
            </a:r>
            <a:endParaRPr lang="ru-RU" sz="2400" dirty="0">
              <a:solidFill>
                <a:srgbClr val="C00000"/>
              </a:solidFill>
              <a:latin typeface="Times New Roman" panose="02020603050405020304" pitchFamily="18" charset="0"/>
              <a:cs typeface="Times New Roman" panose="02020603050405020304" pitchFamily="18" charset="0"/>
            </a:endParaRPr>
          </a:p>
        </p:txBody>
      </p:sp>
      <p:pic>
        <p:nvPicPr>
          <p:cNvPr id="1026" name="Picture 2" descr="ÐÐ°ÑÑÐ¸Ð½ÐºÐ¸ Ð¿Ð¾ Ð·Ð°Ð¿ÑÐ¾ÑÑ Ð»Ð¸Ð½ÐµÐ¹Ð½ÑÐµ ÑÑÐ»Ð¾Ð²Ð½ÑÐµ Ð·Ð½Ð°ÐºÐ¸ ÑÐ¾Ð¿Ð¾Ð³ÑÐ°ÑÐ¸ÑÐµÑÐºÐ¾Ð¹ ÐºÐ°ÑÑÑ"/>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9887" y="731452"/>
            <a:ext cx="7006469" cy="50446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07444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41149" y="653493"/>
            <a:ext cx="10456752" cy="5909310"/>
          </a:xfrm>
          <a:prstGeom prst="rect">
            <a:avLst/>
          </a:prstGeom>
        </p:spPr>
        <p:txBody>
          <a:bodyPr wrap="square">
            <a:spAutoFit/>
          </a:bodyPr>
          <a:lstStyle/>
          <a:p>
            <a:pPr algn="just">
              <a:lnSpc>
                <a:spcPct val="150000"/>
              </a:lnSpc>
              <a:spcAft>
                <a:spcPts val="0"/>
              </a:spcAft>
            </a:pPr>
            <a:r>
              <a:rPr lang="kk-KZ" sz="2800" dirty="0" smtClean="0">
                <a:latin typeface="Times New Roman" panose="02020603050405020304" pitchFamily="18" charset="0"/>
                <a:ea typeface="Calibri" panose="020F0502020204030204" pitchFamily="34" charset="0"/>
                <a:cs typeface="Times New Roman" panose="02020603050405020304" pitchFamily="18" charset="0"/>
              </a:rPr>
              <a:t>	Масштабтан </a:t>
            </a:r>
            <a:r>
              <a:rPr lang="kk-KZ" sz="2800" dirty="0">
                <a:latin typeface="Times New Roman" panose="02020603050405020304" pitchFamily="18" charset="0"/>
                <a:ea typeface="Calibri" panose="020F0502020204030204" pitchFamily="34" charset="0"/>
                <a:cs typeface="Times New Roman" panose="02020603050405020304" pitchFamily="18" charset="0"/>
              </a:rPr>
              <a:t>тыс шартты белгілерімен жергілікті жерде көп орын алмайтын, сондықтан картада көрінбейтін </a:t>
            </a:r>
            <a:r>
              <a:rPr lang="kk-KZ" sz="2800" dirty="0" smtClean="0">
                <a:latin typeface="Times New Roman" panose="02020603050405020304" pitchFamily="18" charset="0"/>
                <a:ea typeface="Calibri" panose="020F0502020204030204" pitchFamily="34" charset="0"/>
                <a:cs typeface="Times New Roman" panose="02020603050405020304" pitchFamily="18" charset="0"/>
              </a:rPr>
              <a:t>нысандар </a:t>
            </a:r>
            <a:r>
              <a:rPr lang="kk-KZ" sz="2800" dirty="0">
                <a:latin typeface="Times New Roman" panose="02020603050405020304" pitchFamily="18" charset="0"/>
                <a:ea typeface="Calibri" panose="020F0502020204030204" pitchFamily="34" charset="0"/>
                <a:cs typeface="Times New Roman" panose="02020603050405020304" pitchFamily="18" charset="0"/>
              </a:rPr>
              <a:t>бейнеленеді, мысалы, құдық, жеке тұрған ағаш, жол бағыттаушы (указатель дорог) т.с.с. Белгінің суреті дүрыс геометриялық формадағы фигура, </a:t>
            </a:r>
            <a:r>
              <a:rPr lang="kk-KZ" sz="2800" dirty="0" smtClean="0">
                <a:latin typeface="Times New Roman" panose="02020603050405020304" pitchFamily="18" charset="0"/>
                <a:ea typeface="Calibri" panose="020F0502020204030204" pitchFamily="34" charset="0"/>
                <a:cs typeface="Times New Roman" panose="02020603050405020304" pitchFamily="18" charset="0"/>
              </a:rPr>
              <a:t>үшбұрыш</a:t>
            </a:r>
            <a:r>
              <a:rPr lang="kk-KZ" sz="2800" dirty="0">
                <a:latin typeface="Times New Roman" panose="02020603050405020304" pitchFamily="18" charset="0"/>
                <a:ea typeface="Calibri" panose="020F0502020204030204" pitchFamily="34" charset="0"/>
                <a:cs typeface="Times New Roman" panose="02020603050405020304" pitchFamily="18" charset="0"/>
              </a:rPr>
              <a:t>, төртбұрыш, шеңбер т.с.с немесе </a:t>
            </a:r>
            <a:r>
              <a:rPr lang="kk-KZ" sz="2800" dirty="0" smtClean="0">
                <a:latin typeface="Times New Roman" panose="02020603050405020304" pitchFamily="18" charset="0"/>
                <a:ea typeface="Calibri" panose="020F0502020204030204" pitchFamily="34" charset="0"/>
                <a:cs typeface="Times New Roman" panose="02020603050405020304" pitchFamily="18" charset="0"/>
              </a:rPr>
              <a:t>нысанның </a:t>
            </a:r>
            <a:r>
              <a:rPr lang="kk-KZ" sz="2800" dirty="0">
                <a:latin typeface="Times New Roman" panose="02020603050405020304" pitchFamily="18" charset="0"/>
                <a:ea typeface="Calibri" panose="020F0502020204030204" pitchFamily="34" charset="0"/>
                <a:cs typeface="Times New Roman" panose="02020603050405020304" pitchFamily="18" charset="0"/>
              </a:rPr>
              <a:t>сыртқы көрінісін схема түрінде көрсететін пішін болады. </a:t>
            </a:r>
            <a:r>
              <a:rPr lang="kk-KZ" sz="2800" dirty="0" smtClean="0">
                <a:latin typeface="Times New Roman" panose="02020603050405020304" pitchFamily="18" charset="0"/>
                <a:ea typeface="Calibri" panose="020F0502020204030204" pitchFamily="34" charset="0"/>
                <a:cs typeface="Times New Roman" panose="02020603050405020304" pitchFamily="18" charset="0"/>
              </a:rPr>
              <a:t>Нысанның нағыз </a:t>
            </a:r>
            <a:r>
              <a:rPr lang="kk-KZ" sz="2800" dirty="0">
                <a:latin typeface="Times New Roman" panose="02020603050405020304" pitchFamily="18" charset="0"/>
                <a:ea typeface="Calibri" panose="020F0502020204030204" pitchFamily="34" charset="0"/>
                <a:cs typeface="Times New Roman" panose="02020603050405020304" pitchFamily="18" charset="0"/>
              </a:rPr>
              <a:t>орны геометриялық </a:t>
            </a:r>
            <a:r>
              <a:rPr lang="kk-KZ" sz="2800" dirty="0" smtClean="0">
                <a:latin typeface="Times New Roman" panose="02020603050405020304" pitchFamily="18" charset="0"/>
                <a:ea typeface="Calibri" panose="020F0502020204030204" pitchFamily="34" charset="0"/>
                <a:cs typeface="Times New Roman" panose="02020603050405020304" pitchFamily="18" charset="0"/>
              </a:rPr>
              <a:t>фигураның ортасында, </a:t>
            </a:r>
            <a:r>
              <a:rPr lang="kk-KZ" sz="2800" dirty="0">
                <a:latin typeface="Times New Roman" panose="02020603050405020304" pitchFamily="18" charset="0"/>
                <a:ea typeface="Calibri" panose="020F0502020204030204" pitchFamily="34" charset="0"/>
                <a:cs typeface="Times New Roman" panose="02020603050405020304" pitchFamily="18" charset="0"/>
              </a:rPr>
              <a:t>дүрыс емес пішіннің табанының ортасында (в середине основания) болады.</a:t>
            </a:r>
            <a:endParaRPr lang="ru-RU"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46003095"/>
      </p:ext>
    </p:extLst>
  </p:cSld>
  <p:clrMapOvr>
    <a:masterClrMapping/>
  </p:clrMapOvr>
  <p:transition spd="slow">
    <p:cove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120958" y="2782400"/>
            <a:ext cx="3087986" cy="1325563"/>
          </a:xfrm>
        </p:spPr>
        <p:txBody>
          <a:bodyPr>
            <a:normAutofit/>
          </a:bodyPr>
          <a:lstStyle/>
          <a:p>
            <a:r>
              <a:rPr lang="kk-KZ" sz="2400" dirty="0" smtClean="0">
                <a:solidFill>
                  <a:srgbClr val="C00000"/>
                </a:solidFill>
                <a:latin typeface="Times New Roman" panose="02020603050405020304" pitchFamily="18" charset="0"/>
                <a:cs typeface="Times New Roman" panose="02020603050405020304" pitchFamily="18" charset="0"/>
              </a:rPr>
              <a:t>Масштабтан тыс шартты белгілері. </a:t>
            </a:r>
            <a:endParaRPr lang="ru-RU" sz="2400" dirty="0">
              <a:solidFill>
                <a:srgbClr val="C00000"/>
              </a:solidFill>
              <a:latin typeface="Times New Roman" panose="02020603050405020304" pitchFamily="18" charset="0"/>
              <a:cs typeface="Times New Roman" panose="02020603050405020304" pitchFamily="18" charset="0"/>
            </a:endParaRPr>
          </a:p>
        </p:txBody>
      </p:sp>
      <p:pic>
        <p:nvPicPr>
          <p:cNvPr id="4" name="Рисунок 3" descr="D:\Дуйсенбаев Салават Маратович\туризм\slide-3.jpg"/>
          <p:cNvPicPr/>
          <p:nvPr/>
        </p:nvPicPr>
        <p:blipFill rotWithShape="1">
          <a:blip r:embed="rId2">
            <a:extLst>
              <a:ext uri="{28A0092B-C50C-407E-A947-70E740481C1C}">
                <a14:useLocalDpi xmlns:a14="http://schemas.microsoft.com/office/drawing/2010/main" val="0"/>
              </a:ext>
            </a:extLst>
          </a:blip>
          <a:srcRect b="5482"/>
          <a:stretch/>
        </p:blipFill>
        <p:spPr bwMode="auto">
          <a:xfrm>
            <a:off x="651849" y="715561"/>
            <a:ext cx="7233718" cy="5459239"/>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204546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21393" y="752120"/>
            <a:ext cx="9596674" cy="5262979"/>
          </a:xfrm>
          <a:prstGeom prst="rect">
            <a:avLst/>
          </a:prstGeom>
        </p:spPr>
        <p:txBody>
          <a:bodyPr wrap="square">
            <a:spAutoFit/>
          </a:bodyPr>
          <a:lstStyle/>
          <a:p>
            <a:pPr algn="just">
              <a:lnSpc>
                <a:spcPct val="150000"/>
              </a:lnSpc>
              <a:spcAft>
                <a:spcPts val="0"/>
              </a:spcAft>
            </a:pPr>
            <a:r>
              <a:rPr lang="kk-KZ" sz="2800" dirty="0" smtClean="0">
                <a:latin typeface="Times New Roman" panose="02020603050405020304" pitchFamily="18" charset="0"/>
                <a:ea typeface="Calibri" panose="020F0502020204030204" pitchFamily="34" charset="0"/>
                <a:cs typeface="Times New Roman" panose="02020603050405020304" pitchFamily="18" charset="0"/>
              </a:rPr>
              <a:t>	Сызықтық </a:t>
            </a:r>
            <a:r>
              <a:rPr lang="kk-KZ" sz="2800" dirty="0">
                <a:latin typeface="Times New Roman" panose="02020603050405020304" pitchFamily="18" charset="0"/>
                <a:ea typeface="Calibri" panose="020F0502020204030204" pitchFamily="34" charset="0"/>
                <a:cs typeface="Times New Roman" panose="02020603050405020304" pitchFamily="18" charset="0"/>
              </a:rPr>
              <a:t>шартты белгілері ені картаның масштабында байқалмайтын, ұзына бойы созылған бейнеленеді, мысалы, өзен, шекара, байланыс желісі т.с.с. Сызықтық шартты белгісі объекттің енін масштабтан тыс, бірақ оның ұзындығы дүрыс көрсетіледі. Мысалы, 1:50 000 масштабтағы топографиялық картада жолдың ені 0,9 мм тең, ол жергілікті жерде 45 метрге сәйкес болады, ал жолдың ені не бары 10 – 14 м болады.</a:t>
            </a:r>
            <a:endParaRPr lang="ru-RU"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52106396"/>
      </p:ext>
    </p:extLst>
  </p:cSld>
  <p:clrMapOvr>
    <a:masterClrMapping/>
  </p:clrMapOvr>
  <p:transition spd="med">
    <p:pull/>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9147" y="5368705"/>
            <a:ext cx="10515600" cy="884930"/>
          </a:xfrm>
        </p:spPr>
        <p:txBody>
          <a:bodyPr>
            <a:normAutofit/>
          </a:bodyPr>
          <a:lstStyle/>
          <a:p>
            <a:pPr algn="ctr"/>
            <a:r>
              <a:rPr lang="kk-KZ" sz="2400" dirty="0" smtClean="0">
                <a:solidFill>
                  <a:srgbClr val="C00000"/>
                </a:solidFill>
                <a:latin typeface="Times New Roman" panose="02020603050405020304" pitchFamily="18" charset="0"/>
                <a:cs typeface="Times New Roman" panose="02020603050405020304" pitchFamily="18" charset="0"/>
              </a:rPr>
              <a:t>Сызықтық шартты белгілері. </a:t>
            </a:r>
            <a:endParaRPr lang="ru-RU" sz="2400" dirty="0">
              <a:solidFill>
                <a:srgbClr val="C00000"/>
              </a:solidFill>
              <a:latin typeface="Times New Roman" panose="02020603050405020304" pitchFamily="18" charset="0"/>
              <a:cs typeface="Times New Roman" panose="02020603050405020304" pitchFamily="18" charset="0"/>
            </a:endParaRPr>
          </a:p>
        </p:txBody>
      </p:sp>
      <p:pic>
        <p:nvPicPr>
          <p:cNvPr id="2050" name="Picture 2" descr="ÐÐ°ÑÑÐ¸Ð½ÐºÐ¸ Ð¿Ð¾ Ð·Ð°Ð¿ÑÐ¾ÑÑ Ð»Ð¸Ð½ÐµÐ¹Ð½ÑÐµ ÑÑÐ»Ð¾Ð²Ð½ÑÐµ Ð·Ð½Ð°ÐºÐ¸ ÑÐ¾Ð¿Ð¾Ð³ÑÐ°ÑÐ¸ÑÐµÑÐºÐ¾Ð¹ ÐºÐ°ÑÑÑ"/>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2709" y="530791"/>
            <a:ext cx="8837447" cy="48667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39695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33331" y="280657"/>
            <a:ext cx="10692142" cy="6232475"/>
          </a:xfrm>
          <a:prstGeom prst="rect">
            <a:avLst/>
          </a:prstGeom>
        </p:spPr>
        <p:txBody>
          <a:bodyPr wrap="square">
            <a:spAutoFit/>
          </a:bodyPr>
          <a:lstStyle/>
          <a:p>
            <a:pPr algn="just">
              <a:lnSpc>
                <a:spcPct val="150000"/>
              </a:lnSpc>
              <a:spcAft>
                <a:spcPts val="0"/>
              </a:spcAft>
            </a:pPr>
            <a:r>
              <a:rPr lang="kk-KZ" sz="2600" dirty="0" smtClean="0">
                <a:latin typeface="Times New Roman" panose="02020603050405020304" pitchFamily="18" charset="0"/>
                <a:ea typeface="Calibri" panose="020F0502020204030204" pitchFamily="34" charset="0"/>
                <a:cs typeface="Times New Roman" panose="02020603050405020304" pitchFamily="18" charset="0"/>
              </a:rPr>
              <a:t>	</a:t>
            </a:r>
            <a:r>
              <a:rPr lang="kk-KZ" sz="2400" dirty="0" smtClean="0">
                <a:latin typeface="Times New Roman" panose="02020603050405020304" pitchFamily="18" charset="0"/>
                <a:ea typeface="Calibri" panose="020F0502020204030204" pitchFamily="34" charset="0"/>
                <a:cs typeface="Times New Roman" panose="02020603050405020304" pitchFamily="18" charset="0"/>
              </a:rPr>
              <a:t>Жазу </a:t>
            </a:r>
            <a:r>
              <a:rPr lang="kk-KZ" sz="2400" dirty="0">
                <a:latin typeface="Times New Roman" panose="02020603050405020304" pitchFamily="18" charset="0"/>
                <a:ea typeface="Calibri" panose="020F0502020204030204" pitchFamily="34" charset="0"/>
                <a:cs typeface="Times New Roman" panose="02020603050405020304" pitchFamily="18" charset="0"/>
              </a:rPr>
              <a:t>мен әріпті-сандық белгілерімен картада географиялық атаулар (елді мекендердің, өзендердің, жер бедерінің т.с.с. атаулары), бір қатар сапалы және мөлшерлі көрсеткіштері тағы басқа да мәліметтер көрсетіледі.</a:t>
            </a:r>
            <a:endParaRPr lang="ru-RU" sz="2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kk-KZ" sz="2400" dirty="0">
                <a:latin typeface="Times New Roman" panose="02020603050405020304" pitchFamily="18" charset="0"/>
                <a:ea typeface="Calibri" panose="020F0502020204030204" pitchFamily="34" charset="0"/>
                <a:cs typeface="Times New Roman" panose="02020603050405020304" pitchFamily="18" charset="0"/>
              </a:rPr>
              <a:t>	Кейбір шартты белгілер қысқартылған жазулармен бірге болады, мысалы, </a:t>
            </a:r>
            <a:r>
              <a:rPr lang="kk-KZ" sz="2400" b="1" i="1" dirty="0">
                <a:latin typeface="Times New Roman" panose="02020603050405020304" pitchFamily="18" charset="0"/>
                <a:ea typeface="Calibri" panose="020F0502020204030204" pitchFamily="34" charset="0"/>
                <a:cs typeface="Times New Roman" panose="02020603050405020304" pitchFamily="18" charset="0"/>
              </a:rPr>
              <a:t>маш.</a:t>
            </a:r>
            <a:r>
              <a:rPr lang="kk-KZ" sz="2400" dirty="0">
                <a:latin typeface="Times New Roman" panose="02020603050405020304" pitchFamily="18" charset="0"/>
                <a:ea typeface="Calibri" panose="020F0502020204030204" pitchFamily="34" charset="0"/>
                <a:cs typeface="Times New Roman" panose="02020603050405020304" pitchFamily="18" charset="0"/>
              </a:rPr>
              <a:t> - </a:t>
            </a:r>
            <a:r>
              <a:rPr lang="kk-KZ" sz="2400" i="1" dirty="0">
                <a:latin typeface="Times New Roman" panose="02020603050405020304" pitchFamily="18" charset="0"/>
                <a:ea typeface="Calibri" panose="020F0502020204030204" pitchFamily="34" charset="0"/>
                <a:cs typeface="Times New Roman" panose="02020603050405020304" pitchFamily="18" charset="0"/>
              </a:rPr>
              <a:t>машина жасау зауыт</a:t>
            </a:r>
            <a:r>
              <a:rPr lang="kk-KZ" sz="2400" dirty="0">
                <a:latin typeface="Times New Roman" panose="02020603050405020304" pitchFamily="18" charset="0"/>
                <a:ea typeface="Calibri" panose="020F0502020204030204" pitchFamily="34" charset="0"/>
                <a:cs typeface="Times New Roman" panose="02020603050405020304" pitchFamily="18" charset="0"/>
              </a:rPr>
              <a:t>, </a:t>
            </a:r>
            <a:r>
              <a:rPr lang="kk-KZ" sz="2400" b="1" i="1" dirty="0">
                <a:latin typeface="Times New Roman" panose="02020603050405020304" pitchFamily="18" charset="0"/>
                <a:ea typeface="Calibri" panose="020F0502020204030204" pitchFamily="34" charset="0"/>
                <a:cs typeface="Times New Roman" panose="02020603050405020304" pitchFamily="18" charset="0"/>
              </a:rPr>
              <a:t>пес.</a:t>
            </a:r>
            <a:r>
              <a:rPr lang="kk-KZ" sz="2400" dirty="0">
                <a:latin typeface="Times New Roman" panose="02020603050405020304" pitchFamily="18" charset="0"/>
                <a:ea typeface="Calibri" panose="020F0502020204030204" pitchFamily="34" charset="0"/>
                <a:cs typeface="Times New Roman" panose="02020603050405020304" pitchFamily="18" charset="0"/>
              </a:rPr>
              <a:t> – </a:t>
            </a:r>
            <a:r>
              <a:rPr lang="kk-KZ" sz="2400" i="1" dirty="0">
                <a:latin typeface="Times New Roman" panose="02020603050405020304" pitchFamily="18" charset="0"/>
                <a:ea typeface="Calibri" panose="020F0502020204030204" pitchFamily="34" charset="0"/>
                <a:cs typeface="Times New Roman" panose="02020603050405020304" pitchFamily="18" charset="0"/>
              </a:rPr>
              <a:t>песчаный карьер</a:t>
            </a:r>
            <a:r>
              <a:rPr lang="kk-KZ" sz="2400" dirty="0">
                <a:latin typeface="Times New Roman" panose="02020603050405020304" pitchFamily="18" charset="0"/>
                <a:ea typeface="Calibri" panose="020F0502020204030204" pitchFamily="34" charset="0"/>
                <a:cs typeface="Times New Roman" panose="02020603050405020304" pitchFamily="18" charset="0"/>
              </a:rPr>
              <a:t>, </a:t>
            </a:r>
            <a:r>
              <a:rPr lang="kk-KZ" sz="2400" b="1" i="1" dirty="0">
                <a:latin typeface="Times New Roman" panose="02020603050405020304" pitchFamily="18" charset="0"/>
                <a:ea typeface="Calibri" panose="020F0502020204030204" pitchFamily="34" charset="0"/>
                <a:cs typeface="Times New Roman" panose="02020603050405020304" pitchFamily="18" charset="0"/>
              </a:rPr>
              <a:t>мин.</a:t>
            </a:r>
            <a:r>
              <a:rPr lang="kk-KZ" sz="2400" dirty="0">
                <a:latin typeface="Times New Roman" panose="02020603050405020304" pitchFamily="18" charset="0"/>
                <a:ea typeface="Calibri" panose="020F0502020204030204" pitchFamily="34" charset="0"/>
                <a:cs typeface="Times New Roman" panose="02020603050405020304" pitchFamily="18" charset="0"/>
              </a:rPr>
              <a:t> – </a:t>
            </a:r>
            <a:r>
              <a:rPr lang="kk-KZ" sz="2400" i="1" dirty="0">
                <a:latin typeface="Times New Roman" panose="02020603050405020304" pitchFamily="18" charset="0"/>
                <a:ea typeface="Calibri" panose="020F0502020204030204" pitchFamily="34" charset="0"/>
                <a:cs typeface="Times New Roman" panose="02020603050405020304" pitchFamily="18" charset="0"/>
              </a:rPr>
              <a:t>минералды бұлақ </a:t>
            </a:r>
            <a:r>
              <a:rPr lang="kk-KZ" sz="2400" dirty="0">
                <a:latin typeface="Times New Roman" panose="02020603050405020304" pitchFamily="18" charset="0"/>
                <a:ea typeface="Calibri" panose="020F0502020204030204" pitchFamily="34" charset="0"/>
                <a:cs typeface="Times New Roman" panose="02020603050405020304" pitchFamily="18" charset="0"/>
              </a:rPr>
              <a:t>т.с.с.</a:t>
            </a:r>
            <a:endParaRPr lang="ru-RU" sz="2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kk-KZ" sz="2400" dirty="0">
                <a:latin typeface="Times New Roman" panose="02020603050405020304" pitchFamily="18" charset="0"/>
                <a:ea typeface="Calibri" panose="020F0502020204030204" pitchFamily="34" charset="0"/>
                <a:cs typeface="Times New Roman" panose="02020603050405020304" pitchFamily="18" charset="0"/>
              </a:rPr>
              <a:t>	Жергілікті жердің мөлшерлі көрсеткіштері, сондай-ақ жер бедері пішіндерінің, өзендердің, ормандағы ағаштардың, жолдардың т.с.с. қолданбалы мағына ие болып келеді.</a:t>
            </a:r>
            <a:endParaRPr lang="ru-RU" sz="2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kk-KZ" sz="2400" dirty="0">
                <a:latin typeface="Times New Roman" panose="02020603050405020304" pitchFamily="18" charset="0"/>
                <a:ea typeface="Calibri" panose="020F0502020204030204" pitchFamily="34" charset="0"/>
                <a:cs typeface="Times New Roman" panose="02020603050405020304" pitchFamily="18" charset="0"/>
              </a:rPr>
              <a:t>	Топографиялық картадағы шартты белгілердің түсі, көлемі және суреті жергілікті жердегі объектілердің сипаттау үшін қолданылады.</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35654261"/>
      </p:ext>
    </p:extLst>
  </p:cSld>
  <p:clrMapOvr>
    <a:masterClrMapping/>
  </p:clrMapOvr>
  <p:transition spd="slow">
    <p:cove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14400" y="662546"/>
            <a:ext cx="10655928" cy="5262979"/>
          </a:xfrm>
          <a:prstGeom prst="rect">
            <a:avLst/>
          </a:prstGeom>
        </p:spPr>
        <p:txBody>
          <a:bodyPr wrap="square">
            <a:spAutoFit/>
          </a:bodyPr>
          <a:lstStyle/>
          <a:p>
            <a:pPr algn="just">
              <a:lnSpc>
                <a:spcPct val="150000"/>
              </a:lnSpc>
              <a:spcAft>
                <a:spcPts val="0"/>
              </a:spcAft>
            </a:pPr>
            <a:r>
              <a:rPr lang="kk-KZ" sz="2800" dirty="0" smtClean="0">
                <a:latin typeface="Times New Roman" panose="02020603050405020304" pitchFamily="18" charset="0"/>
                <a:ea typeface="Calibri" panose="020F0502020204030204" pitchFamily="34" charset="0"/>
                <a:cs typeface="Times New Roman" panose="02020603050405020304" pitchFamily="18" charset="0"/>
              </a:rPr>
              <a:t>	Бүгінгі </a:t>
            </a:r>
            <a:r>
              <a:rPr lang="kk-KZ" sz="2800" dirty="0">
                <a:latin typeface="Times New Roman" panose="02020603050405020304" pitchFamily="18" charset="0"/>
                <a:ea typeface="Calibri" panose="020F0502020204030204" pitchFamily="34" charset="0"/>
                <a:cs typeface="Times New Roman" panose="02020603050405020304" pitchFamily="18" charset="0"/>
              </a:rPr>
              <a:t>таңда мемлекеттік топографиялық карталар үшін шартты белгілердің бірыңғай жүйесі жасалынған. Бір текті және бір-бірімен байланысқан объектілер белгілі бір түспен бейнеленеді, мысалы, су объектілері – көк, ормандар - жасыл, жер бедері қоңыр, жасанды жер бедері пішіндері қара бояумен көрсетіледі.</a:t>
            </a:r>
            <a:endParaRPr lang="ru-RU" sz="28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kk-KZ" sz="2800" dirty="0">
                <a:latin typeface="Times New Roman" panose="02020603050405020304" pitchFamily="18" charset="0"/>
                <a:ea typeface="Calibri" panose="020F0502020204030204" pitchFamily="34" charset="0"/>
                <a:cs typeface="Times New Roman" panose="02020603050405020304" pitchFamily="18" charset="0"/>
              </a:rPr>
              <a:t>	Жалпы, масштабы </a:t>
            </a:r>
            <a:r>
              <a:rPr lang="kk-KZ" sz="2800" dirty="0" smtClean="0">
                <a:latin typeface="Times New Roman" panose="02020603050405020304" pitchFamily="18" charset="0"/>
                <a:ea typeface="Calibri" panose="020F0502020204030204" pitchFamily="34" charset="0"/>
                <a:cs typeface="Times New Roman" panose="02020603050405020304" pitchFamily="18" charset="0"/>
              </a:rPr>
              <a:t>1:10000-тан </a:t>
            </a:r>
            <a:r>
              <a:rPr lang="kk-KZ" sz="2800" dirty="0">
                <a:latin typeface="Times New Roman" panose="02020603050405020304" pitchFamily="18" charset="0"/>
                <a:ea typeface="Calibri" panose="020F0502020204030204" pitchFamily="34" charset="0"/>
                <a:cs typeface="Times New Roman" panose="02020603050405020304" pitchFamily="18" charset="0"/>
              </a:rPr>
              <a:t>1:100 000 дейін топографиялық карталар үшін 750-дей шартты белгі қолданылады, соның 350 жуық шартты белгілер, </a:t>
            </a:r>
            <a:r>
              <a:rPr lang="kk-KZ" sz="2800" dirty="0" smtClean="0">
                <a:latin typeface="Times New Roman" panose="02020603050405020304" pitchFamily="18" charset="0"/>
                <a:ea typeface="Calibri" panose="020F0502020204030204" pitchFamily="34" charset="0"/>
                <a:cs typeface="Times New Roman" panose="02020603050405020304" pitchFamily="18" charset="0"/>
              </a:rPr>
              <a:t>400 </a:t>
            </a:r>
            <a:r>
              <a:rPr lang="kk-KZ" sz="2800" dirty="0">
                <a:latin typeface="Times New Roman" panose="02020603050405020304" pitchFamily="18" charset="0"/>
                <a:ea typeface="Calibri" panose="020F0502020204030204" pitchFamily="34" charset="0"/>
                <a:cs typeface="Times New Roman" panose="02020603050405020304" pitchFamily="18" charset="0"/>
              </a:rPr>
              <a:t>астамы түсіндірме жазулар болып келеді.</a:t>
            </a: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86383293"/>
      </p:ext>
    </p:extLst>
  </p:cSld>
  <p:clrMapOvr>
    <a:masterClrMapping/>
  </p:clrMapOvr>
  <p:transition spd="med">
    <p:pull/>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95057" y="852374"/>
            <a:ext cx="10013133" cy="5047536"/>
          </a:xfrm>
          <a:prstGeom prst="rect">
            <a:avLst/>
          </a:prstGeom>
        </p:spPr>
        <p:txBody>
          <a:bodyPr wrap="square">
            <a:spAutoFit/>
          </a:bodyPr>
          <a:lstStyle/>
          <a:p>
            <a:pPr algn="ctr">
              <a:spcAft>
                <a:spcPts val="0"/>
              </a:spcAft>
            </a:pPr>
            <a:r>
              <a:rPr lang="kk-KZ" sz="2800" b="1" dirty="0" smtClean="0">
                <a:latin typeface="Times New Roman" panose="02020603050405020304" pitchFamily="18" charset="0"/>
                <a:ea typeface="Times New Roman" panose="02020603050405020304" pitchFamily="18" charset="0"/>
              </a:rPr>
              <a:t>2. </a:t>
            </a:r>
            <a:r>
              <a:rPr lang="kk-KZ" sz="2800" b="1" dirty="0">
                <a:latin typeface="Times New Roman" panose="02020603050405020304" pitchFamily="18" charset="0"/>
                <a:ea typeface="Times New Roman" panose="02020603050405020304" pitchFamily="18" charset="0"/>
              </a:rPr>
              <a:t>Картографиялық генерализация туралы түсінік.</a:t>
            </a:r>
            <a:endParaRPr lang="ru-RU" sz="2800" dirty="0">
              <a:latin typeface="Times New Roman" panose="02020603050405020304" pitchFamily="18" charset="0"/>
              <a:ea typeface="Times New Roman" panose="02020603050405020304" pitchFamily="18" charset="0"/>
            </a:endParaRPr>
          </a:p>
          <a:p>
            <a:pPr algn="just">
              <a:lnSpc>
                <a:spcPct val="150000"/>
              </a:lnSpc>
              <a:spcAft>
                <a:spcPts val="0"/>
              </a:spcAft>
            </a:pPr>
            <a:r>
              <a:rPr lang="kk-KZ" sz="2800" dirty="0">
                <a:solidFill>
                  <a:srgbClr val="000000"/>
                </a:solidFill>
                <a:latin typeface="Times New Roman" panose="02020603050405020304" pitchFamily="18" charset="0"/>
                <a:ea typeface="Calibri" panose="020F0502020204030204" pitchFamily="34" charset="0"/>
              </a:rPr>
              <a:t>Ірі бейнеден ұсақ бейнеге өтуде бейнеленетін </a:t>
            </a:r>
            <a:r>
              <a:rPr lang="kk-KZ" sz="2800" dirty="0" smtClean="0">
                <a:solidFill>
                  <a:srgbClr val="000000"/>
                </a:solidFill>
                <a:latin typeface="Times New Roman" panose="02020603050405020304" pitchFamily="18" charset="0"/>
                <a:ea typeface="Calibri" panose="020F0502020204030204" pitchFamily="34" charset="0"/>
              </a:rPr>
              <a:t>аумақтың </a:t>
            </a:r>
            <a:r>
              <a:rPr lang="kk-KZ" sz="2800" dirty="0">
                <a:solidFill>
                  <a:srgbClr val="000000"/>
                </a:solidFill>
                <a:latin typeface="Times New Roman" panose="02020603050405020304" pitchFamily="18" charset="0"/>
                <a:ea typeface="Calibri" panose="020F0502020204030204" pitchFamily="34" charset="0"/>
              </a:rPr>
              <a:t>көлемі қысқартылады, мысалы, жергілікті жердегі 1 км</a:t>
            </a:r>
            <a:r>
              <a:rPr lang="kk-KZ" sz="2800" baseline="30000" dirty="0">
                <a:solidFill>
                  <a:srgbClr val="000000"/>
                </a:solidFill>
                <a:latin typeface="Times New Roman" panose="02020603050405020304" pitchFamily="18" charset="0"/>
                <a:ea typeface="Calibri" panose="020F0502020204030204" pitchFamily="34" charset="0"/>
              </a:rPr>
              <a:t>2</a:t>
            </a:r>
            <a:r>
              <a:rPr lang="kk-KZ" sz="2800" dirty="0">
                <a:solidFill>
                  <a:srgbClr val="000000"/>
                </a:solidFill>
                <a:latin typeface="Times New Roman" panose="02020603050405020304" pitchFamily="18" charset="0"/>
                <a:ea typeface="Calibri" panose="020F0502020204030204" pitchFamily="34" charset="0"/>
              </a:rPr>
              <a:t> жердің көлемі </a:t>
            </a:r>
            <a:r>
              <a:rPr lang="kk-KZ" sz="2800" dirty="0" smtClean="0">
                <a:solidFill>
                  <a:srgbClr val="000000"/>
                </a:solidFill>
                <a:latin typeface="Times New Roman" panose="02020603050405020304" pitchFamily="18" charset="0"/>
                <a:ea typeface="Calibri" panose="020F0502020204030204" pitchFamily="34" charset="0"/>
              </a:rPr>
              <a:t>масштабы 1:10000 топографиялық карта парағында </a:t>
            </a:r>
            <a:r>
              <a:rPr lang="kk-KZ" sz="2800" dirty="0">
                <a:solidFill>
                  <a:srgbClr val="000000"/>
                </a:solidFill>
                <a:latin typeface="Times New Roman" panose="02020603050405020304" pitchFamily="18" charset="0"/>
                <a:ea typeface="Calibri" panose="020F0502020204030204" pitchFamily="34" charset="0"/>
              </a:rPr>
              <a:t>1 дм</a:t>
            </a:r>
            <a:r>
              <a:rPr lang="kk-KZ" sz="2800" baseline="30000" dirty="0">
                <a:solidFill>
                  <a:srgbClr val="000000"/>
                </a:solidFill>
                <a:latin typeface="Times New Roman" panose="02020603050405020304" pitchFamily="18" charset="0"/>
                <a:ea typeface="Calibri" panose="020F0502020204030204" pitchFamily="34" charset="0"/>
              </a:rPr>
              <a:t>2</a:t>
            </a:r>
            <a:r>
              <a:rPr lang="kk-KZ" sz="2800" dirty="0">
                <a:solidFill>
                  <a:srgbClr val="000000"/>
                </a:solidFill>
                <a:latin typeface="Times New Roman" panose="02020603050405020304" pitchFamily="18" charset="0"/>
                <a:ea typeface="Calibri" panose="020F0502020204030204" pitchFamily="34" charset="0"/>
              </a:rPr>
              <a:t> </a:t>
            </a:r>
            <a:r>
              <a:rPr lang="kk-KZ" sz="2800" dirty="0" smtClean="0">
                <a:solidFill>
                  <a:srgbClr val="000000"/>
                </a:solidFill>
                <a:latin typeface="Times New Roman" panose="02020603050405020304" pitchFamily="18" charset="0"/>
                <a:ea typeface="Calibri" panose="020F0502020204030204" pitchFamily="34" charset="0"/>
              </a:rPr>
              <a:t>алады, </a:t>
            </a:r>
            <a:r>
              <a:rPr lang="kk-KZ" sz="2800" dirty="0">
                <a:solidFill>
                  <a:srgbClr val="000000"/>
                </a:solidFill>
                <a:latin typeface="Times New Roman" panose="02020603050405020304" pitchFamily="18" charset="0"/>
                <a:ea typeface="Calibri" panose="020F0502020204030204" pitchFamily="34" charset="0"/>
              </a:rPr>
              <a:t>ал 1:1 млн масштабта – 1 мм</a:t>
            </a:r>
            <a:r>
              <a:rPr lang="kk-KZ" sz="2800" baseline="30000" dirty="0">
                <a:solidFill>
                  <a:srgbClr val="000000"/>
                </a:solidFill>
                <a:latin typeface="Times New Roman" panose="02020603050405020304" pitchFamily="18" charset="0"/>
                <a:ea typeface="Calibri" panose="020F0502020204030204" pitchFamily="34" charset="0"/>
              </a:rPr>
              <a:t>2</a:t>
            </a:r>
            <a:r>
              <a:rPr lang="kk-KZ" sz="2800" dirty="0">
                <a:solidFill>
                  <a:srgbClr val="000000"/>
                </a:solidFill>
                <a:latin typeface="Times New Roman" panose="02020603050405020304" pitchFamily="18" charset="0"/>
                <a:ea typeface="Calibri" panose="020F0502020204030204" pitchFamily="34" charset="0"/>
              </a:rPr>
              <a:t> болады, яғни масштаб мұнда басты фактор болып келеді. Демек, ұсақ масштабта </a:t>
            </a:r>
            <a:r>
              <a:rPr lang="kk-KZ" sz="2800" dirty="0" smtClean="0">
                <a:solidFill>
                  <a:srgbClr val="000000"/>
                </a:solidFill>
                <a:latin typeface="Times New Roman" panose="02020603050405020304" pitchFamily="18" charset="0"/>
                <a:ea typeface="Calibri" panose="020F0502020204030204" pitchFamily="34" charset="0"/>
              </a:rPr>
              <a:t>нысандарды </a:t>
            </a:r>
            <a:r>
              <a:rPr lang="kk-KZ" sz="2800" dirty="0">
                <a:solidFill>
                  <a:srgbClr val="000000"/>
                </a:solidFill>
                <a:latin typeface="Times New Roman" panose="02020603050405020304" pitchFamily="18" charset="0"/>
                <a:ea typeface="Calibri" panose="020F0502020204030204" pitchFamily="34" charset="0"/>
              </a:rPr>
              <a:t>дәл көрсету мүмкін емес, сондықтан бейнеленетін </a:t>
            </a:r>
            <a:r>
              <a:rPr lang="kk-KZ" sz="2800" dirty="0" smtClean="0">
                <a:solidFill>
                  <a:srgbClr val="000000"/>
                </a:solidFill>
                <a:latin typeface="Times New Roman" panose="02020603050405020304" pitchFamily="18" charset="0"/>
                <a:ea typeface="Calibri" panose="020F0502020204030204" pitchFamily="34" charset="0"/>
              </a:rPr>
              <a:t>нысандарды </a:t>
            </a:r>
            <a:r>
              <a:rPr lang="kk-KZ" sz="2800" dirty="0">
                <a:solidFill>
                  <a:srgbClr val="000000"/>
                </a:solidFill>
                <a:latin typeface="Times New Roman" panose="02020603050405020304" pitchFamily="18" charset="0"/>
                <a:ea typeface="Calibri" panose="020F0502020204030204" pitchFamily="34" charset="0"/>
              </a:rPr>
              <a:t>таңдап жалпыластыру қажет. </a:t>
            </a:r>
            <a:endParaRPr lang="ru-RU" sz="2800" dirty="0">
              <a:solidFill>
                <a:srgbClr val="000000"/>
              </a:solidFill>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548415252"/>
      </p:ext>
    </p:extLst>
  </p:cSld>
  <p:clrMapOvr>
    <a:masterClrMapping/>
  </p:clrMapOvr>
  <p:transition spd="slow">
    <p:cove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2158" y="2040017"/>
            <a:ext cx="5513561" cy="2550090"/>
          </a:xfrm>
        </p:spPr>
        <p:txBody>
          <a:bodyPr>
            <a:normAutofit/>
          </a:bodyPr>
          <a:lstStyle/>
          <a:p>
            <a:pPr algn="ctr"/>
            <a:r>
              <a:rPr lang="kk-KZ" sz="2400" dirty="0" smtClean="0">
                <a:solidFill>
                  <a:srgbClr val="C00000"/>
                </a:solidFill>
                <a:latin typeface="Times New Roman" panose="02020603050405020304" pitchFamily="18" charset="0"/>
                <a:cs typeface="Times New Roman" panose="02020603050405020304" pitchFamily="18" charset="0"/>
              </a:rPr>
              <a:t>Топографиялық карта масштабының өзгеруіне байланысты елді мекенді бейнелеудің көрінісі. </a:t>
            </a:r>
            <a:endParaRPr lang="ru-RU" sz="2400" dirty="0">
              <a:solidFill>
                <a:srgbClr val="C00000"/>
              </a:solidFill>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a:blip r:embed="rId2"/>
          <a:stretch>
            <a:fillRect/>
          </a:stretch>
        </p:blipFill>
        <p:spPr>
          <a:xfrm>
            <a:off x="909736" y="622943"/>
            <a:ext cx="4640039" cy="5705288"/>
          </a:xfrm>
          <a:prstGeom prst="rect">
            <a:avLst/>
          </a:prstGeom>
        </p:spPr>
      </p:pic>
    </p:spTree>
    <p:extLst>
      <p:ext uri="{BB962C8B-B14F-4D97-AF65-F5344CB8AC3E}">
        <p14:creationId xmlns:p14="http://schemas.microsoft.com/office/powerpoint/2010/main" val="29190503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501205" y="1982710"/>
            <a:ext cx="3024610" cy="2242950"/>
          </a:xfrm>
        </p:spPr>
        <p:txBody>
          <a:bodyPr>
            <a:normAutofit/>
          </a:bodyPr>
          <a:lstStyle/>
          <a:p>
            <a:r>
              <a:rPr lang="kk-KZ" sz="2400" dirty="0" smtClean="0">
                <a:solidFill>
                  <a:srgbClr val="C00000"/>
                </a:solidFill>
                <a:latin typeface="Times New Roman" panose="02020603050405020304" pitchFamily="18" charset="0"/>
                <a:cs typeface="Times New Roman" panose="02020603050405020304" pitchFamily="18" charset="0"/>
              </a:rPr>
              <a:t>Оқу топографиялық картасының фрагменті. </a:t>
            </a:r>
            <a:endParaRPr lang="ru-RU" sz="2400" dirty="0">
              <a:solidFill>
                <a:srgbClr val="C00000"/>
              </a:solidFill>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6338" y="310777"/>
            <a:ext cx="7881904" cy="6366153"/>
          </a:xfrm>
          <a:prstGeom prst="rect">
            <a:avLst/>
          </a:prstGeom>
        </p:spPr>
      </p:pic>
    </p:spTree>
    <p:extLst>
      <p:ext uri="{BB962C8B-B14F-4D97-AF65-F5344CB8AC3E}">
        <p14:creationId xmlns:p14="http://schemas.microsoft.com/office/powerpoint/2010/main" val="3987979920"/>
      </p:ext>
    </p:extLst>
  </p:cSld>
  <p:clrMapOvr>
    <a:masterClrMapping/>
  </p:clrMapOvr>
  <p:transition spd="med">
    <p:pull/>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7363" y="680172"/>
            <a:ext cx="10339057" cy="5262979"/>
          </a:xfrm>
          <a:prstGeom prst="rect">
            <a:avLst/>
          </a:prstGeom>
        </p:spPr>
        <p:txBody>
          <a:bodyPr wrap="square">
            <a:spAutoFit/>
          </a:bodyPr>
          <a:lstStyle/>
          <a:p>
            <a:pPr algn="just">
              <a:lnSpc>
                <a:spcPct val="150000"/>
              </a:lnSpc>
              <a:spcAft>
                <a:spcPts val="0"/>
              </a:spcAft>
            </a:pPr>
            <a:r>
              <a:rPr lang="kk-KZ" sz="2800" dirty="0" smtClean="0">
                <a:solidFill>
                  <a:srgbClr val="000000"/>
                </a:solidFill>
                <a:latin typeface="Times New Roman" panose="02020603050405020304" pitchFamily="18" charset="0"/>
                <a:ea typeface="Calibri" panose="020F0502020204030204" pitchFamily="34" charset="0"/>
              </a:rPr>
              <a:t>	Ірі </a:t>
            </a:r>
            <a:r>
              <a:rPr lang="kk-KZ" sz="2800" dirty="0">
                <a:solidFill>
                  <a:srgbClr val="000000"/>
                </a:solidFill>
                <a:latin typeface="Times New Roman" panose="02020603050405020304" pitchFamily="18" charset="0"/>
                <a:ea typeface="Calibri" panose="020F0502020204030204" pitchFamily="34" charset="0"/>
              </a:rPr>
              <a:t>масштабты карта үшін маңызды </a:t>
            </a:r>
            <a:r>
              <a:rPr lang="kk-KZ" sz="2800" dirty="0" smtClean="0">
                <a:solidFill>
                  <a:srgbClr val="000000"/>
                </a:solidFill>
                <a:latin typeface="Times New Roman" panose="02020603050405020304" pitchFamily="18" charset="0"/>
                <a:ea typeface="Calibri" panose="020F0502020204030204" pitchFamily="34" charset="0"/>
              </a:rPr>
              <a:t>нысандар </a:t>
            </a:r>
            <a:r>
              <a:rPr lang="kk-KZ" sz="2800" dirty="0">
                <a:solidFill>
                  <a:srgbClr val="000000"/>
                </a:solidFill>
                <a:latin typeface="Times New Roman" panose="02020603050405020304" pitchFamily="18" charset="0"/>
                <a:ea typeface="Calibri" panose="020F0502020204030204" pitchFamily="34" charset="0"/>
              </a:rPr>
              <a:t>ұсақ масштабты карталарда өзінің маңыздылығын жойтады, демек, оларды алып тастауға болады. Мысалы, ірі масштабты картада өзендердің </a:t>
            </a:r>
            <a:r>
              <a:rPr lang="kk-KZ" sz="2800" i="1" dirty="0">
                <a:solidFill>
                  <a:srgbClr val="000000"/>
                </a:solidFill>
                <a:latin typeface="Times New Roman" panose="02020603050405020304" pitchFamily="18" charset="0"/>
                <a:ea typeface="Calibri" panose="020F0502020204030204" pitchFamily="34" charset="0"/>
              </a:rPr>
              <a:t>жеке ерекшеліктерін </a:t>
            </a:r>
            <a:r>
              <a:rPr lang="kk-KZ" sz="2800" dirty="0">
                <a:solidFill>
                  <a:srgbClr val="000000"/>
                </a:solidFill>
                <a:latin typeface="Times New Roman" panose="02020603050405020304" pitchFamily="18" charset="0"/>
                <a:ea typeface="Calibri" panose="020F0502020204030204" pitchFamily="34" charset="0"/>
              </a:rPr>
              <a:t>зерттеуге болатын болса, ұсақ масштабты картада өзен </a:t>
            </a:r>
            <a:r>
              <a:rPr lang="kk-KZ" sz="2800" i="1" dirty="0">
                <a:solidFill>
                  <a:srgbClr val="000000"/>
                </a:solidFill>
                <a:latin typeface="Times New Roman" panose="02020603050405020304" pitchFamily="18" charset="0"/>
                <a:ea typeface="Calibri" panose="020F0502020204030204" pitchFamily="34" charset="0"/>
              </a:rPr>
              <a:t>жүйелерінің ерекшеліктерін </a:t>
            </a:r>
            <a:r>
              <a:rPr lang="kk-KZ" sz="2800" dirty="0">
                <a:solidFill>
                  <a:srgbClr val="000000"/>
                </a:solidFill>
                <a:latin typeface="Times New Roman" panose="02020603050405020304" pitchFamily="18" charset="0"/>
                <a:ea typeface="Calibri" panose="020F0502020204030204" pitchFamily="34" charset="0"/>
              </a:rPr>
              <a:t>зерттеуге мүмкіндік болады. Картада бейнеленген </a:t>
            </a:r>
            <a:r>
              <a:rPr lang="kk-KZ" sz="2800" dirty="0" smtClean="0">
                <a:solidFill>
                  <a:srgbClr val="000000"/>
                </a:solidFill>
                <a:latin typeface="Times New Roman" panose="02020603050405020304" pitchFamily="18" charset="0"/>
                <a:ea typeface="Calibri" panose="020F0502020204030204" pitchFamily="34" charset="0"/>
              </a:rPr>
              <a:t>нысандардың </a:t>
            </a:r>
            <a:r>
              <a:rPr lang="kk-KZ" sz="2800" dirty="0">
                <a:solidFill>
                  <a:srgbClr val="000000"/>
                </a:solidFill>
                <a:latin typeface="Times New Roman" panose="02020603050405020304" pitchFamily="18" charset="0"/>
                <a:ea typeface="Calibri" panose="020F0502020204030204" pitchFamily="34" charset="0"/>
              </a:rPr>
              <a:t>мөлшерлі және сапалы көрсеткіштерін жалпыластыру дәрежесі карта масштабына тәуелді.</a:t>
            </a:r>
            <a:endParaRPr lang="ru-RU" sz="2800" dirty="0">
              <a:solidFill>
                <a:srgbClr val="000000"/>
              </a:solidFill>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489636060"/>
      </p:ext>
    </p:extLst>
  </p:cSld>
  <p:clrMapOvr>
    <a:masterClrMapping/>
  </p:clrMapOvr>
  <p:transition spd="med">
    <p:pull/>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385179" y="616797"/>
            <a:ext cx="9813957" cy="5262979"/>
          </a:xfrm>
          <a:prstGeom prst="rect">
            <a:avLst/>
          </a:prstGeom>
        </p:spPr>
        <p:txBody>
          <a:bodyPr wrap="square">
            <a:spAutoFit/>
          </a:bodyPr>
          <a:lstStyle/>
          <a:p>
            <a:pPr algn="just">
              <a:lnSpc>
                <a:spcPct val="150000"/>
              </a:lnSpc>
              <a:spcAft>
                <a:spcPts val="0"/>
              </a:spcAft>
            </a:pPr>
            <a:r>
              <a:rPr lang="kk-KZ" sz="2800" dirty="0" smtClean="0">
                <a:solidFill>
                  <a:srgbClr val="000000"/>
                </a:solidFill>
                <a:latin typeface="Times New Roman" panose="02020603050405020304" pitchFamily="18" charset="0"/>
                <a:ea typeface="Calibri" panose="020F0502020204030204" pitchFamily="34" charset="0"/>
              </a:rPr>
              <a:t>	Аумақтың </a:t>
            </a:r>
            <a:r>
              <a:rPr lang="kk-KZ" sz="2800" dirty="0">
                <a:solidFill>
                  <a:srgbClr val="000000"/>
                </a:solidFill>
                <a:latin typeface="Times New Roman" panose="02020603050405020304" pitchFamily="18" charset="0"/>
                <a:ea typeface="Calibri" panose="020F0502020204030204" pitchFamily="34" charset="0"/>
              </a:rPr>
              <a:t>географиялық ерекшеліктерінің ықпалы карта бетінде берілген </a:t>
            </a:r>
            <a:r>
              <a:rPr lang="kk-KZ" sz="2800" dirty="0" smtClean="0">
                <a:solidFill>
                  <a:srgbClr val="000000"/>
                </a:solidFill>
                <a:latin typeface="Times New Roman" panose="02020603050405020304" pitchFamily="18" charset="0"/>
                <a:ea typeface="Calibri" panose="020F0502020204030204" pitchFamily="34" charset="0"/>
              </a:rPr>
              <a:t>аумаққа </a:t>
            </a:r>
            <a:r>
              <a:rPr lang="kk-KZ" sz="2800" dirty="0">
                <a:solidFill>
                  <a:srgbClr val="000000"/>
                </a:solidFill>
                <a:latin typeface="Times New Roman" panose="02020603050405020304" pitchFamily="18" charset="0"/>
                <a:ea typeface="Calibri" panose="020F0502020204030204" pitchFamily="34" charset="0"/>
              </a:rPr>
              <a:t>маңызды және типтік объектілерді көрсетумен сипатталады. Мысалы, қоңыржай белдеуінің топокарталарында құдықтар сирек көрсетеді, ал шөл және шөлейт зоналарында құдықтар маңызды объект болып табылады. Жолдарды бейнелеу сол сияқты, жол желісі көп болған жерде жолдардың маңызды түрлерін бейнелейді, ал жол желісі сирек болғанда барлық жолдар бейнеленеді.</a:t>
            </a:r>
            <a:endParaRPr lang="ru-RU" sz="2800" dirty="0">
              <a:solidFill>
                <a:srgbClr val="000000"/>
              </a:solidFill>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743165856"/>
      </p:ext>
    </p:extLst>
  </p:cSld>
  <p:clrMapOvr>
    <a:masterClrMapping/>
  </p:clrMapOvr>
  <p:transition spd="slow">
    <p:cove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070755" y="2112445"/>
            <a:ext cx="4499574" cy="3093298"/>
          </a:xfrm>
        </p:spPr>
        <p:txBody>
          <a:bodyPr>
            <a:normAutofit/>
          </a:bodyPr>
          <a:lstStyle/>
          <a:p>
            <a:r>
              <a:rPr lang="kk-KZ" sz="2800" dirty="0" smtClean="0">
                <a:solidFill>
                  <a:srgbClr val="C00000"/>
                </a:solidFill>
                <a:latin typeface="Times New Roman" panose="02020603050405020304" pitchFamily="18" charset="0"/>
                <a:cs typeface="Times New Roman" panose="02020603050405020304" pitchFamily="18" charset="0"/>
              </a:rPr>
              <a:t>Карта бетінде жер бедерінің бейнесін жалпыластыру: </a:t>
            </a:r>
            <a:br>
              <a:rPr lang="kk-KZ" sz="2800" dirty="0" smtClean="0">
                <a:solidFill>
                  <a:srgbClr val="C00000"/>
                </a:solidFill>
                <a:latin typeface="Times New Roman" panose="02020603050405020304" pitchFamily="18" charset="0"/>
                <a:cs typeface="Times New Roman" panose="02020603050405020304" pitchFamily="18" charset="0"/>
              </a:rPr>
            </a:br>
            <a:r>
              <a:rPr lang="kk-KZ" sz="2800" dirty="0" smtClean="0">
                <a:solidFill>
                  <a:srgbClr val="C00000"/>
                </a:solidFill>
                <a:latin typeface="Times New Roman" panose="02020603050405020304" pitchFamily="18" charset="0"/>
                <a:cs typeface="Times New Roman" panose="02020603050405020304" pitchFamily="18" charset="0"/>
              </a:rPr>
              <a:t>а – масштабы 1:200 000, </a:t>
            </a:r>
            <a:br>
              <a:rPr lang="kk-KZ" sz="2800" dirty="0" smtClean="0">
                <a:solidFill>
                  <a:srgbClr val="C00000"/>
                </a:solidFill>
                <a:latin typeface="Times New Roman" panose="02020603050405020304" pitchFamily="18" charset="0"/>
                <a:cs typeface="Times New Roman" panose="02020603050405020304" pitchFamily="18" charset="0"/>
              </a:rPr>
            </a:br>
            <a:r>
              <a:rPr lang="kk-KZ" sz="2800" dirty="0" smtClean="0">
                <a:solidFill>
                  <a:srgbClr val="C00000"/>
                </a:solidFill>
                <a:latin typeface="Times New Roman" panose="02020603050405020304" pitchFamily="18" charset="0"/>
                <a:cs typeface="Times New Roman" panose="02020603050405020304" pitchFamily="18" charset="0"/>
              </a:rPr>
              <a:t>б – масштабы 1:500 000, </a:t>
            </a:r>
            <a:br>
              <a:rPr lang="kk-KZ" sz="2800" dirty="0" smtClean="0">
                <a:solidFill>
                  <a:srgbClr val="C00000"/>
                </a:solidFill>
                <a:latin typeface="Times New Roman" panose="02020603050405020304" pitchFamily="18" charset="0"/>
                <a:cs typeface="Times New Roman" panose="02020603050405020304" pitchFamily="18" charset="0"/>
              </a:rPr>
            </a:br>
            <a:r>
              <a:rPr lang="kk-KZ" sz="2800" dirty="0" smtClean="0">
                <a:solidFill>
                  <a:srgbClr val="C00000"/>
                </a:solidFill>
                <a:latin typeface="Times New Roman" panose="02020603050405020304" pitchFamily="18" charset="0"/>
                <a:cs typeface="Times New Roman" panose="02020603050405020304" pitchFamily="18" charset="0"/>
              </a:rPr>
              <a:t>в – масштабы 1:1 000 000</a:t>
            </a:r>
            <a:endParaRPr lang="ru-RU" sz="2800" dirty="0">
              <a:solidFill>
                <a:srgbClr val="C00000"/>
              </a:solidFill>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8415" y="602470"/>
            <a:ext cx="6512080" cy="5524415"/>
          </a:xfrm>
          <a:prstGeom prst="rect">
            <a:avLst/>
          </a:prstGeom>
        </p:spPr>
      </p:pic>
    </p:spTree>
    <p:extLst>
      <p:ext uri="{BB962C8B-B14F-4D97-AF65-F5344CB8AC3E}">
        <p14:creationId xmlns:p14="http://schemas.microsoft.com/office/powerpoint/2010/main" val="13225448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60079" y="391422"/>
            <a:ext cx="10827945" cy="5909310"/>
          </a:xfrm>
          <a:prstGeom prst="rect">
            <a:avLst/>
          </a:prstGeom>
        </p:spPr>
        <p:txBody>
          <a:bodyPr wrap="square">
            <a:spAutoFit/>
          </a:bodyPr>
          <a:lstStyle/>
          <a:p>
            <a:pPr algn="just">
              <a:lnSpc>
                <a:spcPct val="150000"/>
              </a:lnSpc>
              <a:spcAft>
                <a:spcPts val="0"/>
              </a:spcAft>
            </a:pPr>
            <a:r>
              <a:rPr lang="kk-KZ" sz="2800" dirty="0" smtClean="0">
                <a:solidFill>
                  <a:srgbClr val="000000"/>
                </a:solidFill>
                <a:latin typeface="Times New Roman" panose="02020603050405020304" pitchFamily="18" charset="0"/>
                <a:ea typeface="Calibri" panose="020F0502020204030204" pitchFamily="34" charset="0"/>
              </a:rPr>
              <a:t>	Топографиялық </a:t>
            </a:r>
            <a:r>
              <a:rPr lang="kk-KZ" sz="2800" dirty="0">
                <a:solidFill>
                  <a:srgbClr val="000000"/>
                </a:solidFill>
                <a:latin typeface="Times New Roman" panose="02020603050405020304" pitchFamily="18" charset="0"/>
                <a:ea typeface="Calibri" panose="020F0502020204030204" pitchFamily="34" charset="0"/>
              </a:rPr>
              <a:t>карталардың мақсаты жалпыластыруға ықпалы маңызды емес, себебі топографиялық карталар көп мақсатты болып келеді, сонымен қатар топографиялық карталар әр түрлі масштаб үшін жалпыластыру дәрежесі мен таңдау нормасы көрсетілген бірыңғай нұсқаулар (инструкциялар) негізінде жасалынады. Бірақ, түсіріс белгілі бір арнайы мақсатта жасалынған жағдайда өзгерістер енгізіледі. Мысалы, құрғақтату мелиорация үшін топографиялық пландарда барлық биіктік белгілері көрсетіледі, оқу карталарында </a:t>
            </a:r>
            <a:r>
              <a:rPr lang="kk-KZ" sz="2800" dirty="0" smtClean="0">
                <a:solidFill>
                  <a:srgbClr val="000000"/>
                </a:solidFill>
                <a:latin typeface="Times New Roman" panose="02020603050405020304" pitchFamily="18" charset="0"/>
                <a:ea typeface="Calibri" panose="020F0502020204030204" pitchFamily="34" charset="0"/>
              </a:rPr>
              <a:t>нысандар </a:t>
            </a:r>
            <a:r>
              <a:rPr lang="kk-KZ" sz="2800" dirty="0">
                <a:solidFill>
                  <a:srgbClr val="000000"/>
                </a:solidFill>
                <a:latin typeface="Times New Roman" panose="02020603050405020304" pitchFamily="18" charset="0"/>
                <a:ea typeface="Calibri" panose="020F0502020204030204" pitchFamily="34" charset="0"/>
              </a:rPr>
              <a:t>саны салыстырмалы аз болады.</a:t>
            </a:r>
            <a:endParaRPr lang="ru-RU" sz="2800" dirty="0">
              <a:solidFill>
                <a:srgbClr val="000000"/>
              </a:solidFill>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026315668"/>
      </p:ext>
    </p:extLst>
  </p:cSld>
  <p:clrMapOvr>
    <a:masterClrMapping/>
  </p:clrMapOvr>
  <p:transition spd="slow">
    <p:cove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33743" y="371540"/>
            <a:ext cx="11226297" cy="6022098"/>
          </a:xfrm>
          <a:prstGeom prst="rect">
            <a:avLst/>
          </a:prstGeom>
        </p:spPr>
        <p:txBody>
          <a:bodyPr wrap="square">
            <a:spAutoFit/>
          </a:bodyPr>
          <a:lstStyle/>
          <a:p>
            <a:pPr algn="just">
              <a:lnSpc>
                <a:spcPct val="150000"/>
              </a:lnSpc>
              <a:spcAft>
                <a:spcPts val="0"/>
              </a:spcAft>
            </a:pPr>
            <a:r>
              <a:rPr lang="kk-KZ" sz="26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Геометриялық </a:t>
            </a:r>
            <a:r>
              <a:rPr lang="kk-KZ" sz="2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контурларды, сапалы және мөлшерлі көрсеткіштерін  жалпыластыру, картаға түсірілетін объектілер мен құбылыстарды таңдау және жеке объектілерден олардың жинақ белгілеріне </a:t>
            </a:r>
            <a:r>
              <a:rPr lang="kk-KZ" sz="26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өту </a:t>
            </a:r>
            <a:r>
              <a:rPr lang="kk-KZ" sz="2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картографиялық генерализацияның негізгі түрлері болып табылады.</a:t>
            </a:r>
            <a:endParaRPr lang="ru-RU" sz="2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pPr>
            <a:r>
              <a:rPr lang="kk-KZ" sz="2600" dirty="0" smtClean="0">
                <a:latin typeface="Times New Roman" panose="02020603050405020304" pitchFamily="18" charset="0"/>
                <a:ea typeface="Times New Roman" panose="02020603050405020304" pitchFamily="18" charset="0"/>
                <a:cs typeface="Times New Roman" panose="02020603050405020304" pitchFamily="18" charset="0"/>
              </a:rPr>
              <a:t>	Геометриялық </a:t>
            </a:r>
            <a:r>
              <a:rPr lang="kk-KZ" sz="2600" dirty="0">
                <a:latin typeface="Times New Roman" panose="02020603050405020304" pitchFamily="18" charset="0"/>
                <a:ea typeface="Times New Roman" panose="02020603050405020304" pitchFamily="18" charset="0"/>
                <a:cs typeface="Times New Roman" panose="02020603050405020304" pitchFamily="18" charset="0"/>
              </a:rPr>
              <a:t>контурларды жалпыластыру деген суреттің детальдарын қысқарту, кейбір жағдайда детальдар қысқартылады, кейбір жағдайда детальдар керісінше үлкейтіледі </a:t>
            </a:r>
            <a:r>
              <a:rPr lang="kk-KZ" sz="2600" dirty="0" smtClean="0">
                <a:latin typeface="Times New Roman" panose="02020603050405020304" pitchFamily="18" charset="0"/>
                <a:ea typeface="Times New Roman" panose="02020603050405020304" pitchFamily="18" charset="0"/>
                <a:cs typeface="Times New Roman" panose="02020603050405020304" pitchFamily="18" charset="0"/>
              </a:rPr>
              <a:t>және </a:t>
            </a:r>
            <a:r>
              <a:rPr lang="kk-KZ" sz="2600" dirty="0">
                <a:latin typeface="Times New Roman" panose="02020603050405020304" pitchFamily="18" charset="0"/>
                <a:ea typeface="Times New Roman" panose="02020603050405020304" pitchFamily="18" charset="0"/>
                <a:cs typeface="Times New Roman" panose="02020603050405020304" pitchFamily="18" charset="0"/>
              </a:rPr>
              <a:t>орындары өзгеру мүмкін. Мысалы, орта және ұсақ масштабты топографиялық карталарда микрорельеф пішіндерін сақтау мақсатында горизонтальдарды тальвег бойынша жоғары қарай созады.</a:t>
            </a:r>
            <a:endParaRPr lang="ru-RU" sz="2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61172543"/>
      </p:ext>
    </p:extLst>
  </p:cSld>
  <p:clrMapOvr>
    <a:masterClrMapping/>
  </p:clrMapOvr>
  <p:transition spd="med">
    <p:pull/>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24277" y="841972"/>
            <a:ext cx="10692143" cy="5170646"/>
          </a:xfrm>
          <a:prstGeom prst="rect">
            <a:avLst/>
          </a:prstGeom>
        </p:spPr>
        <p:txBody>
          <a:bodyPr wrap="square">
            <a:spAutoFit/>
          </a:bodyPr>
          <a:lstStyle/>
          <a:p>
            <a:pPr algn="just">
              <a:lnSpc>
                <a:spcPct val="150000"/>
              </a:lnSpc>
              <a:spcAft>
                <a:spcPts val="0"/>
              </a:spcAft>
            </a:pPr>
            <a:r>
              <a:rPr lang="kk-KZ" sz="2800" dirty="0" smtClean="0">
                <a:solidFill>
                  <a:srgbClr val="000000"/>
                </a:solidFill>
                <a:latin typeface="Times New Roman" panose="02020603050405020304" pitchFamily="18" charset="0"/>
                <a:ea typeface="Calibri" panose="020F0502020204030204" pitchFamily="34" charset="0"/>
              </a:rPr>
              <a:t>	</a:t>
            </a:r>
            <a:r>
              <a:rPr lang="kk-KZ" sz="2400" dirty="0" smtClean="0">
                <a:solidFill>
                  <a:srgbClr val="000000"/>
                </a:solidFill>
                <a:latin typeface="Times New Roman" panose="02020603050405020304" pitchFamily="18" charset="0"/>
                <a:ea typeface="Calibri" panose="020F0502020204030204" pitchFamily="34" charset="0"/>
              </a:rPr>
              <a:t>Мөлшерлі </a:t>
            </a:r>
            <a:r>
              <a:rPr lang="kk-KZ" sz="2400" dirty="0">
                <a:solidFill>
                  <a:srgbClr val="000000"/>
                </a:solidFill>
                <a:latin typeface="Times New Roman" panose="02020603050405020304" pitchFamily="18" charset="0"/>
                <a:ea typeface="Calibri" panose="020F0502020204030204" pitchFamily="34" charset="0"/>
              </a:rPr>
              <a:t>көрсеткіштердің жалпыластыруы интервалдарды ірілей түрінде көрсетуден байқалады. Мысалы, жер бедері пішіндерін жалпыластыру горизонтальдар арасындағы қима биіктігін көбейту: масштабы 1:10 000 карталарда – 2,5 метрден, 1:25 000 – 5 метрден, 1:50 000 – 10 метрден.</a:t>
            </a:r>
            <a:endParaRPr lang="ru-RU" sz="2400" dirty="0">
              <a:solidFill>
                <a:srgbClr val="000000"/>
              </a:solidFill>
              <a:latin typeface="Times New Roman" panose="02020603050405020304" pitchFamily="18" charset="0"/>
              <a:ea typeface="Calibri" panose="020F0502020204030204" pitchFamily="34" charset="0"/>
            </a:endParaRPr>
          </a:p>
          <a:p>
            <a:pPr algn="just">
              <a:lnSpc>
                <a:spcPct val="150000"/>
              </a:lnSpc>
              <a:spcAft>
                <a:spcPts val="0"/>
              </a:spcAft>
            </a:pPr>
            <a:r>
              <a:rPr lang="kk-KZ" sz="2400" dirty="0" smtClean="0">
                <a:solidFill>
                  <a:srgbClr val="000000"/>
                </a:solidFill>
                <a:latin typeface="Times New Roman" panose="02020603050405020304" pitchFamily="18" charset="0"/>
                <a:ea typeface="Calibri" panose="020F0502020204030204" pitchFamily="34" charset="0"/>
              </a:rPr>
              <a:t>	Сапалы </a:t>
            </a:r>
            <a:r>
              <a:rPr lang="kk-KZ" sz="2400" dirty="0">
                <a:solidFill>
                  <a:srgbClr val="000000"/>
                </a:solidFill>
                <a:latin typeface="Times New Roman" panose="02020603050405020304" pitchFamily="18" charset="0"/>
                <a:ea typeface="Calibri" panose="020F0502020204030204" pitchFamily="34" charset="0"/>
              </a:rPr>
              <a:t>көрсеткіштерді шектеу шартты белгілердің санын қысқартудан және олардың классфикацияларының төменгі сатыларын алып тастау. Мысалы, масштабы 1:10 000 картада заборлар (албар, дуал, қаша), қала жерлерінің шекаралары т.с.с. көрсетіледі, ал одан ұсақ масштабты карталарды оларды көрсетпейді.</a:t>
            </a:r>
            <a:endParaRPr lang="ru-RU" sz="2400" dirty="0">
              <a:solidFill>
                <a:srgbClr val="000000"/>
              </a:solidFill>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782963830"/>
      </p:ext>
    </p:extLst>
  </p:cSld>
  <p:clrMapOvr>
    <a:masterClrMapping/>
  </p:clrMapOvr>
  <p:transition spd="slow">
    <p:cove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82281" y="2601331"/>
            <a:ext cx="4952246" cy="1325563"/>
          </a:xfrm>
        </p:spPr>
        <p:txBody>
          <a:bodyPr>
            <a:normAutofit fontScale="90000"/>
          </a:bodyPr>
          <a:lstStyle/>
          <a:p>
            <a:r>
              <a:rPr lang="kk-KZ" sz="2400" dirty="0" smtClean="0">
                <a:solidFill>
                  <a:srgbClr val="C00000"/>
                </a:solidFill>
                <a:latin typeface="Times New Roman" panose="02020603050405020304" pitchFamily="18" charset="0"/>
                <a:ea typeface="Calibri" panose="020F0502020204030204" pitchFamily="34" charset="0"/>
              </a:rPr>
              <a:t>Жер </a:t>
            </a:r>
            <a:r>
              <a:rPr lang="kk-KZ" sz="2400" dirty="0">
                <a:solidFill>
                  <a:srgbClr val="C00000"/>
                </a:solidFill>
                <a:latin typeface="Times New Roman" panose="02020603050405020304" pitchFamily="18" charset="0"/>
                <a:ea typeface="Calibri" panose="020F0502020204030204" pitchFamily="34" charset="0"/>
              </a:rPr>
              <a:t>бедері пішіндерін жалпыластыру горизонтальдар </a:t>
            </a:r>
            <a:r>
              <a:rPr lang="kk-KZ" sz="2400" dirty="0" smtClean="0">
                <a:solidFill>
                  <a:srgbClr val="C00000"/>
                </a:solidFill>
                <a:latin typeface="Times New Roman" panose="02020603050405020304" pitchFamily="18" charset="0"/>
                <a:ea typeface="Calibri" panose="020F0502020204030204" pitchFamily="34" charset="0"/>
              </a:rPr>
              <a:t>арасындағы </a:t>
            </a:r>
            <a:r>
              <a:rPr lang="kk-KZ" sz="2400" dirty="0">
                <a:solidFill>
                  <a:srgbClr val="C00000"/>
                </a:solidFill>
                <a:latin typeface="Times New Roman" panose="02020603050405020304" pitchFamily="18" charset="0"/>
                <a:ea typeface="Calibri" panose="020F0502020204030204" pitchFamily="34" charset="0"/>
              </a:rPr>
              <a:t>қима биіктігін </a:t>
            </a:r>
            <a:r>
              <a:rPr lang="kk-KZ" sz="2400" dirty="0" smtClean="0">
                <a:solidFill>
                  <a:srgbClr val="C00000"/>
                </a:solidFill>
                <a:latin typeface="Times New Roman" panose="02020603050405020304" pitchFamily="18" charset="0"/>
                <a:ea typeface="Calibri" panose="020F0502020204030204" pitchFamily="34" charset="0"/>
              </a:rPr>
              <a:t>көбейту арқылы жүргізіледі. </a:t>
            </a:r>
            <a:endParaRPr lang="ru-RU" sz="2400" dirty="0">
              <a:solidFill>
                <a:srgbClr val="C00000"/>
              </a:solidFill>
              <a:latin typeface="Times New Roman" panose="02020603050405020304" pitchFamily="18" charset="0"/>
              <a:cs typeface="Times New Roman" panose="02020603050405020304" pitchFamily="18" charset="0"/>
            </a:endParaRPr>
          </a:p>
        </p:txBody>
      </p:sp>
      <p:pic>
        <p:nvPicPr>
          <p:cNvPr id="3074" name="Picture 2" descr="ÐÐ°ÑÑÐ¸Ð½ÐºÐ¸ Ð¿Ð¾ Ð·Ð°Ð¿ÑÐ¾ÑÑ ÐºÐ°ÑÑÐ¾Ð³ÑÐ°ÑÐ¸ÑÐµÑÐºÐ°Ñ Ð³ÐµÐ½ÐµÑÐ°Ð»Ð¸Ð·Ð°ÑÐ¸Ñ ÑÐ¸ÑÑÐ½Ðº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0177" y="524635"/>
            <a:ext cx="5902104" cy="58037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54414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88063" y="266596"/>
            <a:ext cx="11181030" cy="6186309"/>
          </a:xfrm>
          <a:prstGeom prst="rect">
            <a:avLst/>
          </a:prstGeom>
        </p:spPr>
        <p:txBody>
          <a:bodyPr wrap="square">
            <a:spAutoFit/>
          </a:bodyPr>
          <a:lstStyle/>
          <a:p>
            <a:pPr algn="just">
              <a:lnSpc>
                <a:spcPct val="150000"/>
              </a:lnSpc>
              <a:spcAft>
                <a:spcPts val="0"/>
              </a:spcAft>
            </a:pPr>
            <a:r>
              <a:rPr lang="kk-KZ" dirty="0" smtClean="0">
                <a:solidFill>
                  <a:srgbClr val="000000"/>
                </a:solidFill>
                <a:latin typeface="Times New Roman" panose="02020603050405020304" pitchFamily="18" charset="0"/>
                <a:ea typeface="Calibri" panose="020F0502020204030204" pitchFamily="34" charset="0"/>
              </a:rPr>
              <a:t>	</a:t>
            </a:r>
            <a:r>
              <a:rPr lang="kk-KZ" sz="2400" dirty="0" smtClean="0">
                <a:solidFill>
                  <a:srgbClr val="000000"/>
                </a:solidFill>
                <a:latin typeface="Times New Roman" panose="02020603050405020304" pitchFamily="18" charset="0"/>
                <a:ea typeface="Calibri" panose="020F0502020204030204" pitchFamily="34" charset="0"/>
              </a:rPr>
              <a:t>Картаға </a:t>
            </a:r>
            <a:r>
              <a:rPr lang="kk-KZ" sz="2400" dirty="0">
                <a:solidFill>
                  <a:srgbClr val="000000"/>
                </a:solidFill>
                <a:latin typeface="Times New Roman" panose="02020603050405020304" pitchFamily="18" charset="0"/>
                <a:ea typeface="Calibri" panose="020F0502020204030204" pitchFamily="34" charset="0"/>
              </a:rPr>
              <a:t>түсірілетін </a:t>
            </a:r>
            <a:r>
              <a:rPr lang="kk-KZ" sz="2400" dirty="0" smtClean="0">
                <a:solidFill>
                  <a:srgbClr val="000000"/>
                </a:solidFill>
                <a:latin typeface="Times New Roman" panose="02020603050405020304" pitchFamily="18" charset="0"/>
                <a:ea typeface="Calibri" panose="020F0502020204030204" pitchFamily="34" charset="0"/>
              </a:rPr>
              <a:t>нысандарды </a:t>
            </a:r>
            <a:r>
              <a:rPr lang="kk-KZ" sz="2400" dirty="0">
                <a:solidFill>
                  <a:srgbClr val="000000"/>
                </a:solidFill>
                <a:latin typeface="Times New Roman" panose="02020603050405020304" pitchFamily="18" charset="0"/>
                <a:ea typeface="Calibri" panose="020F0502020204030204" pitchFamily="34" charset="0"/>
              </a:rPr>
              <a:t>таңдаудың мақсаты маңызды емес және ұсақ детальдарды есепке алмай отырып картаның негізгі мазмұнын көрсету, яғни картаны басты типтік </a:t>
            </a:r>
            <a:r>
              <a:rPr lang="kk-KZ" sz="2400" dirty="0" smtClean="0">
                <a:solidFill>
                  <a:srgbClr val="000000"/>
                </a:solidFill>
                <a:latin typeface="Times New Roman" panose="02020603050405020304" pitchFamily="18" charset="0"/>
                <a:ea typeface="Calibri" panose="020F0502020204030204" pitchFamily="34" charset="0"/>
              </a:rPr>
              <a:t>нысандармен </a:t>
            </a:r>
            <a:r>
              <a:rPr lang="kk-KZ" sz="2400" dirty="0">
                <a:solidFill>
                  <a:srgbClr val="000000"/>
                </a:solidFill>
                <a:latin typeface="Times New Roman" panose="02020603050405020304" pitchFamily="18" charset="0"/>
                <a:ea typeface="Calibri" panose="020F0502020204030204" pitchFamily="34" charset="0"/>
              </a:rPr>
              <a:t>шектеу. Мысалы, масштабы </a:t>
            </a:r>
            <a:r>
              <a:rPr lang="kk-KZ" sz="2400" dirty="0" smtClean="0">
                <a:solidFill>
                  <a:srgbClr val="000000"/>
                </a:solidFill>
                <a:latin typeface="Times New Roman" panose="02020603050405020304" pitchFamily="18" charset="0"/>
                <a:ea typeface="Calibri" panose="020F0502020204030204" pitchFamily="34" charset="0"/>
              </a:rPr>
              <a:t>1:10000 </a:t>
            </a:r>
            <a:r>
              <a:rPr lang="kk-KZ" sz="2400" dirty="0">
                <a:solidFill>
                  <a:srgbClr val="000000"/>
                </a:solidFill>
                <a:latin typeface="Times New Roman" panose="02020603050405020304" pitchFamily="18" charset="0"/>
                <a:ea typeface="Calibri" panose="020F0502020204030204" pitchFamily="34" charset="0"/>
              </a:rPr>
              <a:t>– </a:t>
            </a:r>
            <a:r>
              <a:rPr lang="kk-KZ" sz="2400" dirty="0" smtClean="0">
                <a:solidFill>
                  <a:srgbClr val="000000"/>
                </a:solidFill>
                <a:latin typeface="Times New Roman" panose="02020603050405020304" pitchFamily="18" charset="0"/>
                <a:ea typeface="Calibri" panose="020F0502020204030204" pitchFamily="34" charset="0"/>
              </a:rPr>
              <a:t>1:100000 </a:t>
            </a:r>
            <a:r>
              <a:rPr lang="kk-KZ" sz="2400" dirty="0">
                <a:solidFill>
                  <a:srgbClr val="000000"/>
                </a:solidFill>
                <a:latin typeface="Times New Roman" panose="02020603050405020304" pitchFamily="18" charset="0"/>
                <a:ea typeface="Calibri" panose="020F0502020204030204" pitchFamily="34" charset="0"/>
              </a:rPr>
              <a:t>карталарда карта бетінде 1мм</a:t>
            </a:r>
            <a:r>
              <a:rPr lang="kk-KZ" sz="2400" baseline="30000" dirty="0">
                <a:solidFill>
                  <a:srgbClr val="000000"/>
                </a:solidFill>
                <a:latin typeface="Times New Roman" panose="02020603050405020304" pitchFamily="18" charset="0"/>
                <a:ea typeface="Calibri" panose="020F0502020204030204" pitchFamily="34" charset="0"/>
              </a:rPr>
              <a:t>2</a:t>
            </a:r>
            <a:r>
              <a:rPr lang="kk-KZ" sz="2400" dirty="0">
                <a:solidFill>
                  <a:srgbClr val="000000"/>
                </a:solidFill>
                <a:latin typeface="Times New Roman" panose="02020603050405020304" pitchFamily="18" charset="0"/>
                <a:ea typeface="Calibri" panose="020F0502020204030204" pitchFamily="34" charset="0"/>
              </a:rPr>
              <a:t> ауданға жетпейтін суаттар, ормандағы карта бетінде 4 мм</a:t>
            </a:r>
            <a:r>
              <a:rPr lang="kk-KZ" sz="2400" baseline="30000" dirty="0">
                <a:solidFill>
                  <a:srgbClr val="000000"/>
                </a:solidFill>
                <a:latin typeface="Times New Roman" panose="02020603050405020304" pitchFamily="18" charset="0"/>
                <a:ea typeface="Calibri" panose="020F0502020204030204" pitchFamily="34" charset="0"/>
              </a:rPr>
              <a:t>2</a:t>
            </a:r>
            <a:r>
              <a:rPr lang="kk-KZ" sz="2400" dirty="0">
                <a:solidFill>
                  <a:srgbClr val="000000"/>
                </a:solidFill>
                <a:latin typeface="Times New Roman" panose="02020603050405020304" pitchFamily="18" charset="0"/>
                <a:ea typeface="Calibri" panose="020F0502020204030204" pitchFamily="34" charset="0"/>
              </a:rPr>
              <a:t> көлемді алмайтын ашық жерлер көрсетілмейді.</a:t>
            </a:r>
            <a:endParaRPr lang="ru-RU" sz="2400" dirty="0">
              <a:solidFill>
                <a:srgbClr val="000000"/>
              </a:solidFill>
              <a:latin typeface="Times New Roman" panose="02020603050405020304" pitchFamily="18" charset="0"/>
              <a:ea typeface="Calibri" panose="020F0502020204030204" pitchFamily="34" charset="0"/>
            </a:endParaRPr>
          </a:p>
          <a:p>
            <a:pPr algn="just">
              <a:lnSpc>
                <a:spcPct val="150000"/>
              </a:lnSpc>
              <a:spcAft>
                <a:spcPts val="0"/>
              </a:spcAft>
            </a:pPr>
            <a:r>
              <a:rPr lang="kk-KZ" sz="2400" dirty="0" smtClean="0">
                <a:solidFill>
                  <a:srgbClr val="000000"/>
                </a:solidFill>
                <a:latin typeface="Times New Roman" panose="02020603050405020304" pitchFamily="18" charset="0"/>
                <a:ea typeface="Calibri" panose="020F0502020204030204" pitchFamily="34" charset="0"/>
              </a:rPr>
              <a:t>	Жеке нысандардан </a:t>
            </a:r>
            <a:r>
              <a:rPr lang="kk-KZ" sz="2400" dirty="0">
                <a:solidFill>
                  <a:srgbClr val="000000"/>
                </a:solidFill>
                <a:latin typeface="Times New Roman" panose="02020603050405020304" pitchFamily="18" charset="0"/>
                <a:ea typeface="Calibri" panose="020F0502020204030204" pitchFamily="34" charset="0"/>
              </a:rPr>
              <a:t>олардың жинақ белгілеріне өту деген жеке объектілердің шартты белгілерінің орнынан жалпыластырылған белгілерді пайдалану. Мысалы, ірі масштабты карталарда елді мекендер жеке құрылыстармен көрсетеді, орта масштабты карталарда – кварталдармен және кварталардың бірігуімен, ұсақ масштабты карталарда – пунсондармен. Екінші мысал, жалпыластыруда шалғынды және бұталы өсімдіктер арасындағы шекараның жоюлуы.</a:t>
            </a:r>
            <a:endParaRPr lang="ru-RU" sz="2400" dirty="0">
              <a:solidFill>
                <a:srgbClr val="000000"/>
              </a:solidFill>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958548737"/>
      </p:ext>
    </p:extLst>
  </p:cSld>
  <p:clrMapOvr>
    <a:masterClrMapping/>
  </p:clrMapOvr>
  <p:transition spd="slow">
    <p:cove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75714" y="983851"/>
            <a:ext cx="9841117" cy="4401205"/>
          </a:xfrm>
          <a:prstGeom prst="rect">
            <a:avLst/>
          </a:prstGeom>
        </p:spPr>
        <p:txBody>
          <a:bodyPr wrap="square">
            <a:spAutoFit/>
          </a:bodyPr>
          <a:lstStyle/>
          <a:p>
            <a:pPr lvl="0" algn="ctr" eaLnBrk="0" fontAlgn="base" hangingPunct="0">
              <a:spcBef>
                <a:spcPct val="0"/>
              </a:spcBef>
              <a:spcAft>
                <a:spcPct val="0"/>
              </a:spcAft>
              <a:tabLst>
                <a:tab pos="271463" algn="l"/>
                <a:tab pos="715963" algn="l"/>
              </a:tabLst>
            </a:pPr>
            <a:r>
              <a:rPr lang="kk-KZ" sz="2800" dirty="0">
                <a:latin typeface="Times New Roman" panose="02020603050405020304" pitchFamily="18" charset="0"/>
                <a:ea typeface="Yu Gothic UI Semibold" panose="020B0700000000000000" pitchFamily="34" charset="-128"/>
                <a:cs typeface="Times New Roman" panose="02020603050405020304" pitchFamily="18" charset="0"/>
              </a:rPr>
              <a:t>Пайдаланылған әдебиет тізімі. </a:t>
            </a:r>
          </a:p>
          <a:p>
            <a:pPr marL="271463" lvl="0" indent="-271463" algn="just" eaLnBrk="0" fontAlgn="base" hangingPunct="0">
              <a:spcBef>
                <a:spcPct val="0"/>
              </a:spcBef>
              <a:spcAft>
                <a:spcPct val="0"/>
              </a:spcAft>
              <a:buAutoNum type="arabicPeriod"/>
              <a:tabLst>
                <a:tab pos="271463" algn="l"/>
                <a:tab pos="715963" algn="l"/>
              </a:tabLst>
            </a:pPr>
            <a:endParaRPr lang="kk-KZ" sz="2800" dirty="0">
              <a:latin typeface="Times New Roman" panose="02020603050405020304" pitchFamily="18" charset="0"/>
              <a:ea typeface="Yu Gothic UI Semibold" panose="020B0700000000000000" pitchFamily="34" charset="-128"/>
              <a:cs typeface="Times New Roman" panose="02020603050405020304" pitchFamily="18" charset="0"/>
            </a:endParaRPr>
          </a:p>
          <a:p>
            <a:pPr marL="271463" lvl="0" indent="-271463" algn="just" eaLnBrk="0" fontAlgn="base" hangingPunct="0">
              <a:spcBef>
                <a:spcPct val="0"/>
              </a:spcBef>
              <a:spcAft>
                <a:spcPct val="0"/>
              </a:spcAft>
              <a:buAutoNum type="arabicPeriod"/>
              <a:tabLst>
                <a:tab pos="271463" algn="l"/>
                <a:tab pos="715963" algn="l"/>
              </a:tabLst>
            </a:pPr>
            <a:r>
              <a:rPr lang="kk-KZ" sz="2800" dirty="0">
                <a:latin typeface="Times New Roman" panose="02020603050405020304" pitchFamily="18" charset="0"/>
                <a:ea typeface="Yu Gothic UI Semibold" panose="020B0700000000000000" pitchFamily="34" charset="-128"/>
                <a:cs typeface="Times New Roman" panose="02020603050405020304" pitchFamily="18" charset="0"/>
              </a:rPr>
              <a:t>Қалыбеков, Т.. Геодезия мен топография негіздері. А., 1993. – 184 бет. </a:t>
            </a:r>
          </a:p>
          <a:p>
            <a:pPr marL="271463" lvl="0" indent="-271463" algn="just" eaLnBrk="0" fontAlgn="base" hangingPunct="0">
              <a:spcBef>
                <a:spcPct val="0"/>
              </a:spcBef>
              <a:spcAft>
                <a:spcPct val="0"/>
              </a:spcAft>
              <a:buAutoNum type="arabicPeriod"/>
              <a:tabLst>
                <a:tab pos="271463" algn="l"/>
                <a:tab pos="715963" algn="l"/>
              </a:tabLst>
            </a:pPr>
            <a:r>
              <a:rPr lang="kk-KZ" sz="2800" dirty="0" smtClean="0">
                <a:latin typeface="Times New Roman" pitchFamily="18" charset="0"/>
                <a:ea typeface="Times New Roman" pitchFamily="18" charset="0"/>
                <a:cs typeface="Times New Roman" pitchFamily="18" charset="0"/>
              </a:rPr>
              <a:t>Картография с основами топографии. Под редакцией Г.Ю. Грюнберга. М., 1990. – 368 стр. </a:t>
            </a:r>
            <a:endParaRPr lang="ru-RU" sz="2800" dirty="0">
              <a:latin typeface="Times New Roman" panose="02020603050405020304" pitchFamily="18" charset="0"/>
              <a:ea typeface="Yu Gothic UI Semibold" panose="020B0700000000000000" pitchFamily="34" charset="-128"/>
              <a:cs typeface="Times New Roman" panose="02020603050405020304" pitchFamily="18" charset="0"/>
            </a:endParaRPr>
          </a:p>
          <a:p>
            <a:pPr marL="271463" lvl="0" indent="-271463" algn="just" eaLnBrk="0" fontAlgn="base" hangingPunct="0">
              <a:spcBef>
                <a:spcPct val="0"/>
              </a:spcBef>
              <a:spcAft>
                <a:spcPct val="0"/>
              </a:spcAft>
              <a:tabLst>
                <a:tab pos="271463" algn="l"/>
                <a:tab pos="715963" algn="l"/>
              </a:tabLst>
            </a:pPr>
            <a:r>
              <a:rPr lang="ru-RU" sz="2800" dirty="0">
                <a:latin typeface="Times New Roman" panose="02020603050405020304" pitchFamily="18" charset="0"/>
                <a:ea typeface="Yu Gothic UI Semibold" panose="020B0700000000000000" pitchFamily="34" charset="-128"/>
                <a:cs typeface="Times New Roman" panose="02020603050405020304" pitchFamily="18" charset="0"/>
              </a:rPr>
              <a:t>3. </a:t>
            </a:r>
            <a:r>
              <a:rPr lang="kk-KZ" sz="2800" dirty="0">
                <a:latin typeface="Times New Roman" panose="02020603050405020304" pitchFamily="18" charset="0"/>
                <a:ea typeface="Yu Gothic UI Semibold" panose="020B0700000000000000" pitchFamily="34" charset="-128"/>
                <a:cs typeface="Times New Roman" panose="02020603050405020304" pitchFamily="18" charset="0"/>
              </a:rPr>
              <a:t>Топография с основами геодезии. Учебник для вузов. Под редакцией </a:t>
            </a:r>
            <a:r>
              <a:rPr lang="ru-RU" sz="2800" dirty="0">
                <a:latin typeface="Times New Roman" panose="02020603050405020304" pitchFamily="18" charset="0"/>
                <a:ea typeface="Yu Gothic UI Semibold" panose="020B0700000000000000" pitchFamily="34" charset="-128"/>
                <a:cs typeface="Times New Roman" panose="02020603050405020304" pitchFamily="18" charset="0"/>
              </a:rPr>
              <a:t>А.С. Харченко, А.П. Божок. М., Высшая школа, 1990. – 304 стр. </a:t>
            </a:r>
          </a:p>
          <a:p>
            <a:pPr marL="271463" lvl="0" indent="-271463" algn="just" eaLnBrk="0" fontAlgn="base" hangingPunct="0">
              <a:spcBef>
                <a:spcPct val="0"/>
              </a:spcBef>
              <a:spcAft>
                <a:spcPct val="0"/>
              </a:spcAft>
              <a:tabLst>
                <a:tab pos="271463" algn="l"/>
                <a:tab pos="715963" algn="l"/>
              </a:tabLst>
            </a:pPr>
            <a:r>
              <a:rPr lang="kk-KZ" sz="2800" dirty="0">
                <a:latin typeface="Times New Roman" panose="02020603050405020304" pitchFamily="18" charset="0"/>
                <a:ea typeface="Yu Gothic UI Semibold" panose="020B0700000000000000" pitchFamily="34" charset="-128"/>
                <a:cs typeface="Times New Roman" panose="02020603050405020304" pitchFamily="18" charset="0"/>
              </a:rPr>
              <a:t>4. </a:t>
            </a:r>
            <a:r>
              <a:rPr lang="kk-KZ" sz="2800" dirty="0">
                <a:latin typeface="Times New Roman" pitchFamily="18" charset="0"/>
                <a:ea typeface="Times New Roman" pitchFamily="18" charset="0"/>
                <a:cs typeface="Times New Roman" pitchFamily="18" charset="0"/>
              </a:rPr>
              <a:t>Түсіпбекова, Г.Т.. Топография негіздері.- А., 2007 </a:t>
            </a:r>
          </a:p>
        </p:txBody>
      </p:sp>
    </p:spTree>
    <p:extLst>
      <p:ext uri="{BB962C8B-B14F-4D97-AF65-F5344CB8AC3E}">
        <p14:creationId xmlns:p14="http://schemas.microsoft.com/office/powerpoint/2010/main" val="2254485772"/>
      </p:ext>
    </p:extLst>
  </p:cSld>
  <p:clrMapOvr>
    <a:masterClrMapping/>
  </p:clrMapOvr>
  <p:transition spd="med">
    <p:pul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441949" y="905347"/>
            <a:ext cx="4399984" cy="4660224"/>
          </a:xfrm>
        </p:spPr>
        <p:txBody>
          <a:bodyPr>
            <a:normAutofit/>
          </a:bodyPr>
          <a:lstStyle/>
          <a:p>
            <a:r>
              <a:rPr lang="kk-KZ" sz="2400" dirty="0" smtClean="0">
                <a:solidFill>
                  <a:srgbClr val="C00000"/>
                </a:solidFill>
                <a:latin typeface="Times New Roman" panose="02020603050405020304" pitchFamily="18" charset="0"/>
                <a:cs typeface="Times New Roman" panose="02020603050405020304" pitchFamily="18" charset="0"/>
              </a:rPr>
              <a:t>Масштабы 1:100 000 топографиялық картаның фрагменті. Солтүстік Қазақстан облысы. </a:t>
            </a:r>
            <a:endParaRPr lang="ru-RU" sz="2400" dirty="0">
              <a:solidFill>
                <a:srgbClr val="C00000"/>
              </a:solidFill>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1726" y="99925"/>
            <a:ext cx="6781045" cy="6577006"/>
          </a:xfrm>
          <a:prstGeom prst="rect">
            <a:avLst/>
          </a:prstGeom>
        </p:spPr>
      </p:pic>
    </p:spTree>
    <p:extLst>
      <p:ext uri="{BB962C8B-B14F-4D97-AF65-F5344CB8AC3E}">
        <p14:creationId xmlns:p14="http://schemas.microsoft.com/office/powerpoint/2010/main" val="4206742583"/>
      </p:ext>
    </p:extLst>
  </p:cSld>
  <p:clrMapOvr>
    <a:masterClrMapping/>
  </p:clrMapOvr>
  <p:transition spd="med">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903674" y="2528903"/>
            <a:ext cx="3965419" cy="1325563"/>
          </a:xfrm>
        </p:spPr>
        <p:txBody>
          <a:bodyPr>
            <a:normAutofit/>
          </a:bodyPr>
          <a:lstStyle/>
          <a:p>
            <a:r>
              <a:rPr lang="kk-KZ" sz="2400" dirty="0" smtClean="0">
                <a:solidFill>
                  <a:srgbClr val="C00000"/>
                </a:solidFill>
                <a:latin typeface="Times New Roman" panose="02020603050405020304" pitchFamily="18" charset="0"/>
                <a:cs typeface="Times New Roman" panose="02020603050405020304" pitchFamily="18" charset="0"/>
              </a:rPr>
              <a:t>Масштабы 1:1 000 000 топографиялық картаның фрагменті. Ақмола облысы. </a:t>
            </a:r>
            <a:endParaRPr lang="ru-RU" sz="2400" dirty="0">
              <a:solidFill>
                <a:srgbClr val="C00000"/>
              </a:solidFill>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9787" y="240474"/>
            <a:ext cx="6917964" cy="6291600"/>
          </a:xfrm>
          <a:prstGeom prst="rect">
            <a:avLst/>
          </a:prstGeom>
        </p:spPr>
      </p:pic>
    </p:spTree>
    <p:extLst>
      <p:ext uri="{BB962C8B-B14F-4D97-AF65-F5344CB8AC3E}">
        <p14:creationId xmlns:p14="http://schemas.microsoft.com/office/powerpoint/2010/main" val="2777125291"/>
      </p:ext>
    </p:extLst>
  </p:cSld>
  <p:clrMapOvr>
    <a:masterClrMapping/>
  </p:clrMapOvr>
  <p:transition spd="med">
    <p:pul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700539" y="2556064"/>
            <a:ext cx="3883936" cy="1325563"/>
          </a:xfrm>
        </p:spPr>
        <p:txBody>
          <a:bodyPr>
            <a:normAutofit/>
          </a:bodyPr>
          <a:lstStyle/>
          <a:p>
            <a:r>
              <a:rPr lang="kk-KZ" sz="2400" dirty="0" smtClean="0">
                <a:solidFill>
                  <a:srgbClr val="C00000"/>
                </a:solidFill>
                <a:latin typeface="Times New Roman" panose="02020603050405020304" pitchFamily="18" charset="0"/>
                <a:cs typeface="Times New Roman" panose="02020603050405020304" pitchFamily="18" charset="0"/>
              </a:rPr>
              <a:t>Масштабы 1:500 000 топографиялық картаның фрагменті. Ақтөбе облысы. </a:t>
            </a:r>
            <a:endParaRPr lang="ru-RU" sz="2400" dirty="0">
              <a:solidFill>
                <a:srgbClr val="C00000"/>
              </a:solidFill>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0369" y="227170"/>
            <a:ext cx="7130170" cy="6307122"/>
          </a:xfrm>
          <a:prstGeom prst="rect">
            <a:avLst/>
          </a:prstGeom>
        </p:spPr>
      </p:pic>
    </p:spTree>
    <p:extLst>
      <p:ext uri="{BB962C8B-B14F-4D97-AF65-F5344CB8AC3E}">
        <p14:creationId xmlns:p14="http://schemas.microsoft.com/office/powerpoint/2010/main" val="1662145527"/>
      </p:ext>
    </p:extLst>
  </p:cSld>
  <p:clrMapOvr>
    <a:masterClrMapping/>
  </p:clrMapOvr>
  <p:transition spd="med">
    <p:pul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9872" y="334979"/>
            <a:ext cx="10951172" cy="5733112"/>
          </a:xfrm>
          <a:prstGeom prst="rect">
            <a:avLst/>
          </a:prstGeom>
        </p:spPr>
      </p:pic>
    </p:spTree>
    <p:extLst>
      <p:ext uri="{BB962C8B-B14F-4D97-AF65-F5344CB8AC3E}">
        <p14:creationId xmlns:p14="http://schemas.microsoft.com/office/powerpoint/2010/main" val="204904031"/>
      </p:ext>
    </p:extLst>
  </p:cSld>
  <p:clrMapOvr>
    <a:masterClrMapping/>
  </p:clrMapOvr>
  <p:transition spd="med">
    <p:pull/>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410669" y="2474582"/>
            <a:ext cx="3630440" cy="2106471"/>
          </a:xfrm>
        </p:spPr>
        <p:txBody>
          <a:bodyPr>
            <a:normAutofit/>
          </a:bodyPr>
          <a:lstStyle/>
          <a:p>
            <a:r>
              <a:rPr lang="kk-KZ" sz="2400" dirty="0" smtClean="0">
                <a:solidFill>
                  <a:srgbClr val="C00000"/>
                </a:solidFill>
                <a:latin typeface="Times New Roman" panose="02020603050405020304" pitchFamily="18" charset="0"/>
                <a:cs typeface="Times New Roman" panose="02020603050405020304" pitchFamily="18" charset="0"/>
              </a:rPr>
              <a:t>Сингапур қаласының 1945 жылы жасалынған масштабы 1:100 000 топографиялық картасы. </a:t>
            </a:r>
            <a:endParaRPr lang="ru-RU" sz="2400" dirty="0">
              <a:solidFill>
                <a:srgbClr val="C00000"/>
              </a:solidFill>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3708" y="436661"/>
            <a:ext cx="7836961" cy="6095414"/>
          </a:xfrm>
          <a:prstGeom prst="rect">
            <a:avLst/>
          </a:prstGeom>
        </p:spPr>
      </p:pic>
    </p:spTree>
    <p:extLst>
      <p:ext uri="{BB962C8B-B14F-4D97-AF65-F5344CB8AC3E}">
        <p14:creationId xmlns:p14="http://schemas.microsoft.com/office/powerpoint/2010/main" val="2314267729"/>
      </p:ext>
    </p:extLst>
  </p:cSld>
  <p:clrMapOvr>
    <a:masterClrMapping/>
  </p:clrMapOvr>
  <p:transition spd="med">
    <p:pull/>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528365" y="2628491"/>
            <a:ext cx="2961238" cy="1325563"/>
          </a:xfrm>
        </p:spPr>
        <p:txBody>
          <a:bodyPr>
            <a:normAutofit fontScale="90000"/>
          </a:bodyPr>
          <a:lstStyle/>
          <a:p>
            <a:pPr algn="l"/>
            <a:r>
              <a:rPr lang="kk-KZ" sz="2400" dirty="0" smtClean="0">
                <a:solidFill>
                  <a:srgbClr val="C00000"/>
                </a:solidFill>
                <a:latin typeface="Times New Roman" panose="02020603050405020304" pitchFamily="18" charset="0"/>
                <a:cs typeface="Times New Roman" panose="02020603050405020304" pitchFamily="18" charset="0"/>
              </a:rPr>
              <a:t>Магадан қаласы және оның төңірегінің топографиялық картасы</a:t>
            </a:r>
            <a:endParaRPr lang="ru-RU" sz="2400" dirty="0">
              <a:solidFill>
                <a:srgbClr val="C00000"/>
              </a:solidFill>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0628" y="391515"/>
            <a:ext cx="7288670" cy="5934547"/>
          </a:xfrm>
          <a:prstGeom prst="rect">
            <a:avLst/>
          </a:prstGeom>
        </p:spPr>
      </p:pic>
    </p:spTree>
    <p:extLst>
      <p:ext uri="{BB962C8B-B14F-4D97-AF65-F5344CB8AC3E}">
        <p14:creationId xmlns:p14="http://schemas.microsoft.com/office/powerpoint/2010/main" val="42852103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88063" y="436891"/>
            <a:ext cx="11081442" cy="6082178"/>
          </a:xfrm>
          <a:prstGeom prst="rect">
            <a:avLst/>
          </a:prstGeom>
        </p:spPr>
        <p:txBody>
          <a:bodyPr wrap="square">
            <a:spAutoFit/>
          </a:bodyPr>
          <a:lstStyle/>
          <a:p>
            <a:pPr algn="ctr">
              <a:lnSpc>
                <a:spcPct val="115000"/>
              </a:lnSpc>
              <a:spcAft>
                <a:spcPts val="1000"/>
              </a:spcAft>
            </a:pPr>
            <a:r>
              <a:rPr lang="kk-KZ" sz="2600" b="1" dirty="0" smtClean="0">
                <a:latin typeface="Times New Roman" panose="02020603050405020304" pitchFamily="18" charset="0"/>
                <a:ea typeface="Calibri" panose="020F0502020204030204" pitchFamily="34" charset="0"/>
                <a:cs typeface="Times New Roman" panose="02020603050405020304" pitchFamily="18" charset="0"/>
              </a:rPr>
              <a:t>1. Топографиялық </a:t>
            </a:r>
            <a:r>
              <a:rPr lang="kk-KZ" sz="2600" b="1" dirty="0">
                <a:latin typeface="Times New Roman" panose="02020603050405020304" pitchFamily="18" charset="0"/>
                <a:ea typeface="Calibri" panose="020F0502020204030204" pitchFamily="34" charset="0"/>
                <a:cs typeface="Times New Roman" panose="02020603050405020304" pitchFamily="18" charset="0"/>
              </a:rPr>
              <a:t>картаның шартты белгілері туралы жалпы түсінік.</a:t>
            </a:r>
            <a:endParaRPr lang="ru-RU" sz="26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kk-KZ" sz="2600" dirty="0">
                <a:latin typeface="Times New Roman" panose="02020603050405020304" pitchFamily="18" charset="0"/>
                <a:ea typeface="Calibri" panose="020F0502020204030204" pitchFamily="34" charset="0"/>
                <a:cs typeface="Times New Roman" panose="02020603050405020304" pitchFamily="18" charset="0"/>
              </a:rPr>
              <a:t>	Топографиялық картаның географиялық картаның мазмұны шартты белгілердің көмегімен көрсетіледі. Шартты белгілер картада бейнеленетін объекттер туралы сипаттама береді, оның сапалы және мөлшерлі көрсеткіштерін көрсетеді, көлемі мен жоспарлы пішінін сәулелендіреді. </a:t>
            </a:r>
            <a:r>
              <a:rPr lang="kk-KZ" sz="2600" i="1" dirty="0">
                <a:latin typeface="Times New Roman" panose="02020603050405020304" pitchFamily="18" charset="0"/>
                <a:ea typeface="Calibri" panose="020F0502020204030204" pitchFamily="34" charset="0"/>
                <a:cs typeface="Times New Roman" panose="02020603050405020304" pitchFamily="18" charset="0"/>
              </a:rPr>
              <a:t>Бейнелеудің графиктік тәсілдерінің</a:t>
            </a:r>
            <a:r>
              <a:rPr lang="kk-KZ" sz="2600" dirty="0">
                <a:latin typeface="Times New Roman" panose="02020603050405020304" pitchFamily="18" charset="0"/>
                <a:ea typeface="Calibri" panose="020F0502020204030204" pitchFamily="34" charset="0"/>
                <a:cs typeface="Times New Roman" panose="02020603050405020304" pitchFamily="18" charset="0"/>
              </a:rPr>
              <a:t> жиынтығы, яғни шартты белгілердің пішіні мен көлемі, олардың түсі және ішкі суреті осы белгілердің өзара орналасу суретімен, өзара байланыстарымен, бір-біріне қатысты бағытталуымен бірге </a:t>
            </a:r>
            <a:r>
              <a:rPr lang="kk-KZ" sz="2600" i="1" dirty="0">
                <a:latin typeface="Times New Roman" panose="02020603050405020304" pitchFamily="18" charset="0"/>
                <a:ea typeface="Calibri" panose="020F0502020204030204" pitchFamily="34" charset="0"/>
                <a:cs typeface="Times New Roman" panose="02020603050405020304" pitchFamily="18" charset="0"/>
              </a:rPr>
              <a:t>нақтылықтың кеңістікті бейнесін</a:t>
            </a:r>
            <a:r>
              <a:rPr lang="kk-KZ" sz="2600" dirty="0">
                <a:latin typeface="Times New Roman" panose="02020603050405020304" pitchFamily="18" charset="0"/>
                <a:ea typeface="Calibri" panose="020F0502020204030204" pitchFamily="34" charset="0"/>
                <a:cs typeface="Times New Roman" panose="02020603050405020304" pitchFamily="18" charset="0"/>
              </a:rPr>
              <a:t> немесе картографиялық бейне жасауға көмектеседі.</a:t>
            </a:r>
            <a:endParaRPr lang="ru-RU" sz="26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47401537"/>
      </p:ext>
    </p:extLst>
  </p:cSld>
  <p:clrMapOvr>
    <a:masterClrMapping/>
  </p:clrMapOvr>
  <p:transition spd="slow">
    <p:cover/>
  </p:transition>
  <p:timing>
    <p:tnLst>
      <p:par>
        <p:cTn id="1" dur="indefinite" restart="never" nodeType="tmRoot"/>
      </p:par>
    </p:tnLst>
  </p:timing>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HDOfficeLightV0">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Натуральные материалы">
  <a:themeElements>
    <a:clrScheme name="Натуральные материалы">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Натуральные материалы">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Натуральные материалы">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TM02900688[[fn=Аспект]]</Template>
  <TotalTime>191</TotalTime>
  <Words>308</Words>
  <Application>Microsoft Office PowerPoint</Application>
  <PresentationFormat>Широкоэкранный</PresentationFormat>
  <Paragraphs>47</Paragraphs>
  <Slides>28</Slides>
  <Notes>0</Notes>
  <HiddenSlides>0</HiddenSlides>
  <MMClips>0</MMClips>
  <ScaleCrop>false</ScaleCrop>
  <HeadingPairs>
    <vt:vector size="6" baseType="variant">
      <vt:variant>
        <vt:lpstr>Использованные шрифты</vt:lpstr>
      </vt:variant>
      <vt:variant>
        <vt:i4>7</vt:i4>
      </vt:variant>
      <vt:variant>
        <vt:lpstr>Тема</vt:lpstr>
      </vt:variant>
      <vt:variant>
        <vt:i4>2</vt:i4>
      </vt:variant>
      <vt:variant>
        <vt:lpstr>Заголовки слайдов</vt:lpstr>
      </vt:variant>
      <vt:variant>
        <vt:i4>28</vt:i4>
      </vt:variant>
    </vt:vector>
  </HeadingPairs>
  <TitlesOfParts>
    <vt:vector size="37" baseType="lpstr">
      <vt:lpstr>Yu Gothic UI Semibold</vt:lpstr>
      <vt:lpstr>Arial</vt:lpstr>
      <vt:lpstr>Calibri</vt:lpstr>
      <vt:lpstr>Calibri Light</vt:lpstr>
      <vt:lpstr>Garamond</vt:lpstr>
      <vt:lpstr>Times New Roman</vt:lpstr>
      <vt:lpstr>Wingdings 2</vt:lpstr>
      <vt:lpstr>HDOfficeLightV0</vt:lpstr>
      <vt:lpstr>Натуральные материалы</vt:lpstr>
      <vt:lpstr>Презентация PowerPoint</vt:lpstr>
      <vt:lpstr>Оқу топографиялық картасының фрагменті. </vt:lpstr>
      <vt:lpstr>Масштабы 1:100 000 топографиялық картаның фрагменті. Солтүстік Қазақстан облысы. </vt:lpstr>
      <vt:lpstr>Масштабы 1:1 000 000 топографиялық картаның фрагменті. Ақмола облысы. </vt:lpstr>
      <vt:lpstr>Масштабы 1:500 000 топографиялық картаның фрагменті. Ақтөбе облысы. </vt:lpstr>
      <vt:lpstr>Презентация PowerPoint</vt:lpstr>
      <vt:lpstr>Сингапур қаласының 1945 жылы жасалынған масштабы 1:100 000 топографиялық картасы. </vt:lpstr>
      <vt:lpstr>Магадан қаласы және оның төңірегінің топографиялық картасы</vt:lpstr>
      <vt:lpstr>Презентация PowerPoint</vt:lpstr>
      <vt:lpstr>Презентация PowerPoint</vt:lpstr>
      <vt:lpstr>Масштабтан тыс, сызықтық және масштабты (контурлы) шартты белгілердің үлгілері. </vt:lpstr>
      <vt:lpstr>Презентация PowerPoint</vt:lpstr>
      <vt:lpstr>Масштабтан тыс шартты белгілері. </vt:lpstr>
      <vt:lpstr>Презентация PowerPoint</vt:lpstr>
      <vt:lpstr>Сызықтық шартты белгілері. </vt:lpstr>
      <vt:lpstr>Презентация PowerPoint</vt:lpstr>
      <vt:lpstr>Презентация PowerPoint</vt:lpstr>
      <vt:lpstr>Презентация PowerPoint</vt:lpstr>
      <vt:lpstr>Топографиялық карта масштабының өзгеруіне байланысты елді мекенді бейнелеудің көрінісі. </vt:lpstr>
      <vt:lpstr>Презентация PowerPoint</vt:lpstr>
      <vt:lpstr>Презентация PowerPoint</vt:lpstr>
      <vt:lpstr>Карта бетінде жер бедерінің бейнесін жалпыластыру:  а – масштабы 1:200 000,  б – масштабы 1:500 000,  в – масштабы 1:1 000 000</vt:lpstr>
      <vt:lpstr>Презентация PowerPoint</vt:lpstr>
      <vt:lpstr>Презентация PowerPoint</vt:lpstr>
      <vt:lpstr>Презентация PowerPoint</vt:lpstr>
      <vt:lpstr>Жер бедері пішіндерін жалпыластыру горизонтальдар арасындағы қима биіктігін көбейту арқылы жүргізіледі. </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Жанболат Маратов</dc:creator>
  <cp:lastModifiedBy>user</cp:lastModifiedBy>
  <cp:revision>41</cp:revision>
  <dcterms:created xsi:type="dcterms:W3CDTF">2019-08-27T13:02:42Z</dcterms:created>
  <dcterms:modified xsi:type="dcterms:W3CDTF">2019-11-13T17:03:44Z</dcterms:modified>
</cp:coreProperties>
</file>